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19"/>
  </p:notesMasterIdLst>
  <p:sldIdLst>
    <p:sldId id="282" r:id="rId2"/>
    <p:sldId id="270" r:id="rId3"/>
    <p:sldId id="260" r:id="rId4"/>
    <p:sldId id="271" r:id="rId5"/>
    <p:sldId id="283" r:id="rId6"/>
    <p:sldId id="272" r:id="rId7"/>
    <p:sldId id="281" r:id="rId8"/>
    <p:sldId id="274" r:id="rId9"/>
    <p:sldId id="265" r:id="rId10"/>
    <p:sldId id="268" r:id="rId11"/>
    <p:sldId id="269" r:id="rId12"/>
    <p:sldId id="278" r:id="rId13"/>
    <p:sldId id="275" r:id="rId14"/>
    <p:sldId id="276" r:id="rId15"/>
    <p:sldId id="258" r:id="rId16"/>
    <p:sldId id="280" r:id="rId17"/>
    <p:sldId id="277" r:id="rId18"/>
  </p:sldIdLst>
  <p:sldSz cx="12192000" cy="6858000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ittlere Formatvorlage 2 - Akz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94660"/>
  </p:normalViewPr>
  <p:slideViewPr>
    <p:cSldViewPr snapToGrid="0">
      <p:cViewPr varScale="1">
        <p:scale>
          <a:sx n="82" d="100"/>
          <a:sy n="82" d="100"/>
        </p:scale>
        <p:origin x="720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15FDC90-A962-4AB7-9D9E-1B57218F8D41}" type="datetimeFigureOut">
              <a:rPr lang="de-DE" smtClean="0"/>
              <a:t>23.09.2020</a:t>
            </a:fld>
            <a:endParaRPr lang="de-DE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DE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3038FB4-EFBA-4D35-BCB1-EE3FAB7DF657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1860023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038FB4-EFBA-4D35-BCB1-EE3FAB7DF657}" type="slidenum">
              <a:rPr lang="de-DE" smtClean="0"/>
              <a:t>10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321215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e-DE"/>
              <a:t>Titelmasterformat durch Klicken bearbeiten</a:t>
            </a:r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Formatvorlage des Untertitelmasters durch Klicken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B15126-D32D-4FB2-83D3-640960EA9567}" type="datetime1">
              <a:rPr lang="de-DE" smtClean="0"/>
              <a:t>23.09.2020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2298DA-4C7E-414C-AD59-22CAE9C626D4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9785718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46C467-D2AD-41DC-BFB0-DCB2F7AF6363}" type="datetime1">
              <a:rPr lang="de-DE" smtClean="0"/>
              <a:t>23.09.2020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2298DA-4C7E-414C-AD59-22CAE9C626D4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8379695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/>
              <a:t>Titelmasterformat durch Klicken bearbeiten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164722-0DBD-43EE-8AF9-10488458265D}" type="datetime1">
              <a:rPr lang="de-DE" smtClean="0"/>
              <a:t>23.09.2020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2298DA-4C7E-414C-AD59-22CAE9C626D4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1110074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D57118-46B7-498E-BB16-98F9DEEEFE32}" type="datetime1">
              <a:rPr lang="de-DE" smtClean="0"/>
              <a:t>23.09.2020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2298DA-4C7E-414C-AD59-22CAE9C626D4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1882291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8989F4-3D62-4175-89B4-7497BE362F38}" type="datetime1">
              <a:rPr lang="de-DE" smtClean="0"/>
              <a:t>23.09.2020</a:t>
            </a:fld>
            <a:endParaRPr lang="de-DE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2298DA-4C7E-414C-AD59-22CAE9C626D4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1312764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ECE9C5-620B-4D44-8333-362BFA0AF086}" type="datetime1">
              <a:rPr lang="de-DE" smtClean="0"/>
              <a:t>23.09.2020</a:t>
            </a:fld>
            <a:endParaRPr 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2298DA-4C7E-414C-AD59-22CAE9C626D4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9708619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AB7893-ED7E-4110-A47D-9EBE111262FC}" type="datetime1">
              <a:rPr lang="de-DE" smtClean="0"/>
              <a:t>23.09.2020</a:t>
            </a:fld>
            <a:endParaRPr lang="de-DE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2298DA-4C7E-414C-AD59-22CAE9C626D4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1179611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Titelmasterformat durch Klicken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5F5556-6D27-4CFF-8994-436162D78160}" type="datetime1">
              <a:rPr lang="de-DE" smtClean="0"/>
              <a:t>23.09.2020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2298DA-4C7E-414C-AD59-22CAE9C626D4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6571422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Titelmasterformat durch Klicken bearbeiten</a:t>
            </a:r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7B198D-EBAD-450E-B886-D07A14216E7B}" type="datetime1">
              <a:rPr lang="de-DE" smtClean="0"/>
              <a:t>23.09.2020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2298DA-4C7E-414C-AD59-22CAE9C626D4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6134377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FEFCC6-4C11-40F9-B83B-DB224C12FDB7}" type="datetime1">
              <a:rPr lang="de-DE" smtClean="0"/>
              <a:t>23.09.2020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2298DA-4C7E-414C-AD59-22CAE9C626D4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7522507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602A29-2467-4C56-A6DA-2A6F9D921F30}" type="datetime1">
              <a:rPr lang="de-DE" smtClean="0"/>
              <a:t>23.09.2020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2298DA-4C7E-414C-AD59-22CAE9C626D4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9721878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CF2786-8054-4144-86B8-396691BB35E0}" type="datetime1">
              <a:rPr lang="de-DE" smtClean="0"/>
              <a:t>23.09.2020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2298DA-4C7E-414C-AD59-22CAE9C626D4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5648212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raul.de/leben-mit-behinderung/warum-mich-wissenschaftliche-umfragen-muede-machen/?mc_cid=4d79948573&amp;mc_eid=844c7833d1" TargetMode="External"/><Relationship Id="rId2" Type="http://schemas.openxmlformats.org/officeDocument/2006/relationships/hyperlink" Target="https://www.dvfr.de/fileadmin/user_upload/DVfR/Downloads/Fachausschuesse/Forschung/Partizipation_an_der_Forschung_%E2%80%93_eine_Matrix_zur_Orientierung.pdf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disabilitystudies.de/hintergrund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1524000" y="661183"/>
            <a:ext cx="9144000" cy="2594780"/>
          </a:xfrm>
        </p:spPr>
        <p:txBody>
          <a:bodyPr>
            <a:normAutofit/>
          </a:bodyPr>
          <a:lstStyle/>
          <a:p>
            <a:pPr algn="l"/>
            <a:r>
              <a:rPr lang="de-DE" dirty="0"/>
              <a:t>Gleichberechtigte Forschung braucht ein Umdenken</a:t>
            </a:r>
            <a:endParaRPr lang="de-DE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10000"/>
          </a:bodyPr>
          <a:lstStyle/>
          <a:p>
            <a:pPr algn="l"/>
            <a:r>
              <a:rPr lang="de-DE" sz="2800" dirty="0">
                <a:latin typeface="Arial" panose="020B0604020202020204" pitchFamily="34" charset="0"/>
                <a:cs typeface="Arial" panose="020B0604020202020204" pitchFamily="34" charset="0"/>
              </a:rPr>
              <a:t>Vortrag auf dem Workshop </a:t>
            </a:r>
          </a:p>
          <a:p>
            <a:pPr algn="l"/>
            <a:r>
              <a:rPr lang="de-DE" sz="2800" dirty="0">
                <a:latin typeface="Arial" panose="020B0604020202020204" pitchFamily="34" charset="0"/>
                <a:cs typeface="Arial" panose="020B0604020202020204" pitchFamily="34" charset="0"/>
              </a:rPr>
              <a:t>„Selbstbestimmt mitforschen – wie kann das funktionieren?“ am 29.09.2020 in Berlin</a:t>
            </a:r>
          </a:p>
          <a:p>
            <a:pPr algn="l"/>
            <a:r>
              <a:rPr lang="de-DE" sz="2800" dirty="0">
                <a:latin typeface="Arial" panose="020B0604020202020204" pitchFamily="34" charset="0"/>
                <a:cs typeface="Arial" panose="020B0604020202020204" pitchFamily="34" charset="0"/>
              </a:rPr>
              <a:t>Referentin: Dr. Nicole Viktoria </a:t>
            </a:r>
            <a:r>
              <a:rPr lang="de-DE" sz="2800" dirty="0" err="1">
                <a:latin typeface="Arial" panose="020B0604020202020204" pitchFamily="34" charset="0"/>
                <a:cs typeface="Arial" panose="020B0604020202020204" pitchFamily="34" charset="0"/>
              </a:rPr>
              <a:t>Przytulla</a:t>
            </a:r>
            <a:endParaRPr lang="de-DE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39973564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>
                <a:latin typeface="Arial" panose="020B0604020202020204" pitchFamily="34" charset="0"/>
                <a:cs typeface="Arial" panose="020B0604020202020204" pitchFamily="34" charset="0"/>
              </a:rPr>
              <a:t>Vortragsstruktur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de-DE" sz="3200" dirty="0">
                <a:latin typeface="Arial" panose="020B0604020202020204" pitchFamily="34" charset="0"/>
                <a:cs typeface="Arial" panose="020B0604020202020204" pitchFamily="34" charset="0"/>
              </a:rPr>
              <a:t>Persönlicher Hintergrund</a:t>
            </a:r>
          </a:p>
          <a:p>
            <a:pPr marL="514350" indent="-514350">
              <a:buFont typeface="+mj-lt"/>
              <a:buAutoNum type="arabicPeriod"/>
            </a:pPr>
            <a:r>
              <a:rPr lang="de-DE" sz="3200" dirty="0">
                <a:latin typeface="Arial" panose="020B0604020202020204" pitchFamily="34" charset="0"/>
                <a:cs typeface="Arial" panose="020B0604020202020204" pitchFamily="34" charset="0"/>
              </a:rPr>
              <a:t>Ein Messgerät für Beteiligung an Forschung: Die Beteiligungsmatrix</a:t>
            </a:r>
          </a:p>
          <a:p>
            <a:pPr marL="514350" indent="-514350">
              <a:buFont typeface="+mj-lt"/>
              <a:buAutoNum type="arabicPeriod"/>
            </a:pPr>
            <a:r>
              <a:rPr lang="de-DE" sz="3200" dirty="0">
                <a:latin typeface="Arial" panose="020B0604020202020204" pitchFamily="34" charset="0"/>
                <a:cs typeface="Arial" panose="020B0604020202020204" pitchFamily="34" charset="0"/>
              </a:rPr>
              <a:t>Widersprüche bei der Beteiligung an Forschung </a:t>
            </a:r>
          </a:p>
          <a:p>
            <a:pPr marL="514350" indent="-514350">
              <a:buFont typeface="+mj-lt"/>
              <a:buAutoNum type="arabicPeriod"/>
            </a:pPr>
            <a:r>
              <a:rPr lang="de-DE" sz="3200" dirty="0">
                <a:latin typeface="Arial" panose="020B0604020202020204" pitchFamily="34" charset="0"/>
                <a:cs typeface="Arial" panose="020B0604020202020204" pitchFamily="34" charset="0"/>
              </a:rPr>
              <a:t>Hintergrund der Widersprüche</a:t>
            </a:r>
          </a:p>
          <a:p>
            <a:pPr marL="514350" indent="-514350">
              <a:buFont typeface="+mj-lt"/>
              <a:buAutoNum type="arabicPeriod"/>
            </a:pPr>
            <a:r>
              <a:rPr lang="de-DE" sz="3200" dirty="0">
                <a:latin typeface="Arial" panose="020B0604020202020204" pitchFamily="34" charset="0"/>
                <a:cs typeface="Arial" panose="020B0604020202020204" pitchFamily="34" charset="0"/>
              </a:rPr>
              <a:t>Lösungsansätze</a:t>
            </a:r>
            <a:endParaRPr lang="de-DE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14350" indent="-514350">
              <a:buFont typeface="+mj-lt"/>
              <a:buAutoNum type="arabicPeriod"/>
            </a:pPr>
            <a:endParaRPr lang="de-DE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5750609A-34D6-4650-8F61-23D48A985C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2298DA-4C7E-414C-AD59-22CAE9C626D4}" type="slidenum">
              <a:rPr lang="de-DE" smtClean="0"/>
              <a:t>2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18878291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de-DE" sz="4000" dirty="0"/>
              <a:t>1</a:t>
            </a:r>
            <a:r>
              <a:rPr lang="de-DE" sz="4000" dirty="0">
                <a:latin typeface="Arial" panose="020B0604020202020204" pitchFamily="34" charset="0"/>
                <a:cs typeface="Arial" panose="020B0604020202020204" pitchFamily="34" charset="0"/>
              </a:rPr>
              <a:t>. Persönlicher Hintergrund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838200" y="1690688"/>
            <a:ext cx="10515600" cy="4351338"/>
          </a:xfrm>
        </p:spPr>
        <p:txBody>
          <a:bodyPr>
            <a:noAutofit/>
          </a:bodyPr>
          <a:lstStyle/>
          <a:p>
            <a:pPr>
              <a:spcAft>
                <a:spcPts val="1800"/>
              </a:spcAft>
            </a:pPr>
            <a:r>
              <a:rPr lang="de-DE" sz="3200" dirty="0">
                <a:latin typeface="Arial" panose="020B0604020202020204" pitchFamily="34" charset="0"/>
                <a:cs typeface="Arial" panose="020B0604020202020204" pitchFamily="34" charset="0"/>
              </a:rPr>
              <a:t>Über ein Jahrzehnt als Sozialpädagogin in Projekten der Behindertenbewegung (auch in Leitungsfunktionen)</a:t>
            </a:r>
          </a:p>
          <a:p>
            <a:pPr>
              <a:spcAft>
                <a:spcPts val="1800"/>
              </a:spcAft>
            </a:pPr>
            <a:r>
              <a:rPr lang="de-DE" sz="3200" dirty="0">
                <a:latin typeface="Arial" panose="020B0604020202020204" pitchFamily="34" charset="0"/>
                <a:cs typeface="Arial" panose="020B0604020202020204" pitchFamily="34" charset="0"/>
              </a:rPr>
              <a:t>2012-2018 Wissenschaftliche Mitarbeiterin am IPP der Universität Bremen (Promotion) – </a:t>
            </a:r>
            <a:r>
              <a:rPr lang="de-DE" sz="3200" dirty="0" err="1">
                <a:latin typeface="Arial" panose="020B0604020202020204" pitchFamily="34" charset="0"/>
                <a:cs typeface="Arial" panose="020B0604020202020204" pitchFamily="34" charset="0"/>
              </a:rPr>
              <a:t>Disability</a:t>
            </a:r>
            <a:r>
              <a:rPr lang="de-DE" sz="3200" dirty="0">
                <a:latin typeface="Arial" panose="020B0604020202020204" pitchFamily="34" charset="0"/>
                <a:cs typeface="Arial" panose="020B0604020202020204" pitchFamily="34" charset="0"/>
              </a:rPr>
              <a:t> Studies</a:t>
            </a:r>
          </a:p>
          <a:p>
            <a:pPr>
              <a:spcAft>
                <a:spcPts val="1800"/>
              </a:spcAft>
            </a:pPr>
            <a:r>
              <a:rPr lang="de-DE" sz="3200" dirty="0">
                <a:latin typeface="Arial" panose="020B0604020202020204" pitchFamily="34" charset="0"/>
                <a:cs typeface="Arial" panose="020B0604020202020204" pitchFamily="34" charset="0"/>
              </a:rPr>
              <a:t>2019-2020 Wissenschaftliche Mitarbeiterin an der Humboldt-Universität zu Berlin</a:t>
            </a:r>
          </a:p>
          <a:p>
            <a:pPr>
              <a:spcAft>
                <a:spcPts val="1800"/>
              </a:spcAft>
            </a:pPr>
            <a:r>
              <a:rPr lang="de-DE" sz="3200" dirty="0">
                <a:latin typeface="Arial" panose="020B0604020202020204" pitchFamily="34" charset="0"/>
                <a:cs typeface="Arial" panose="020B0604020202020204" pitchFamily="34" charset="0"/>
              </a:rPr>
              <a:t>Seit Mai 2020 Mitarbeiterin am </a:t>
            </a:r>
            <a:r>
              <a:rPr lang="de-DE" sz="3200" dirty="0" err="1">
                <a:latin typeface="Arial" panose="020B0604020202020204" pitchFamily="34" charset="0"/>
                <a:cs typeface="Arial" panose="020B0604020202020204" pitchFamily="34" charset="0"/>
              </a:rPr>
              <a:t>ifes</a:t>
            </a:r>
            <a:r>
              <a:rPr lang="de-DE" sz="3200" dirty="0">
                <a:latin typeface="Arial" panose="020B0604020202020204" pitchFamily="34" charset="0"/>
                <a:cs typeface="Arial" panose="020B0604020202020204" pitchFamily="34" charset="0"/>
              </a:rPr>
              <a:t> der Universität Nürnberg-Erlangen</a:t>
            </a:r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D07E496C-02C5-431E-B65B-7A4EF4519F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2298DA-4C7E-414C-AD59-22CAE9C626D4}" type="slidenum">
              <a:rPr lang="de-DE" smtClean="0"/>
              <a:t>3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13850917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de-DE" sz="4400" dirty="0">
                <a:latin typeface="Arial" panose="020B0604020202020204" pitchFamily="34" charset="0"/>
                <a:cs typeface="Arial" panose="020B0604020202020204" pitchFamily="34" charset="0"/>
              </a:rPr>
              <a:t>2. Ein Messgerät für Beteiligung an Forschung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AA97497D-2925-41DD-B60E-8B71D2EA6D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2298DA-4C7E-414C-AD59-22CAE9C626D4}" type="slidenum">
              <a:rPr lang="de-DE" smtClean="0"/>
              <a:t>4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69139989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7B0F4D2-65DA-4454-B285-0E7B6138D4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3340" y="-203922"/>
            <a:ext cx="10515600" cy="1325563"/>
          </a:xfrm>
        </p:spPr>
        <p:txBody>
          <a:bodyPr>
            <a:normAutofit/>
          </a:bodyPr>
          <a:lstStyle/>
          <a:p>
            <a:r>
              <a:rPr lang="de-DE" sz="3200" dirty="0">
                <a:latin typeface="Arial" panose="020B0604020202020204" pitchFamily="34" charset="0"/>
                <a:cs typeface="Arial" panose="020B0604020202020204" pitchFamily="34" charset="0"/>
              </a:rPr>
              <a:t>Beteiligungsmatrix nach Farin-Glattacker et al. (2014)</a:t>
            </a:r>
            <a:endParaRPr lang="de-DE" sz="3200" dirty="0"/>
          </a:p>
        </p:txBody>
      </p:sp>
      <p:graphicFrame>
        <p:nvGraphicFramePr>
          <p:cNvPr id="5" name="Inhaltsplatzhalter 4">
            <a:extLst>
              <a:ext uri="{FF2B5EF4-FFF2-40B4-BE49-F238E27FC236}">
                <a16:creationId xmlns:a16="http://schemas.microsoft.com/office/drawing/2014/main" id="{32091959-11F0-4CBC-8CE0-61AEBAB6F29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88048969"/>
              </p:ext>
            </p:extLst>
          </p:nvPr>
        </p:nvGraphicFramePr>
        <p:xfrm>
          <a:off x="418936" y="942621"/>
          <a:ext cx="11204998" cy="5501130"/>
        </p:xfrm>
        <a:graphic>
          <a:graphicData uri="http://schemas.openxmlformats.org/drawingml/2006/table">
            <a:tbl>
              <a:tblPr firstRow="1" firstCol="1" bandRow="1"/>
              <a:tblGrid>
                <a:gridCol w="1661472">
                  <a:extLst>
                    <a:ext uri="{9D8B030D-6E8A-4147-A177-3AD203B41FA5}">
                      <a16:colId xmlns:a16="http://schemas.microsoft.com/office/drawing/2014/main" val="374080321"/>
                    </a:ext>
                  </a:extLst>
                </a:gridCol>
                <a:gridCol w="1943684">
                  <a:extLst>
                    <a:ext uri="{9D8B030D-6E8A-4147-A177-3AD203B41FA5}">
                      <a16:colId xmlns:a16="http://schemas.microsoft.com/office/drawing/2014/main" val="1581277376"/>
                    </a:ext>
                  </a:extLst>
                </a:gridCol>
                <a:gridCol w="1221824">
                  <a:extLst>
                    <a:ext uri="{9D8B030D-6E8A-4147-A177-3AD203B41FA5}">
                      <a16:colId xmlns:a16="http://schemas.microsoft.com/office/drawing/2014/main" val="413284761"/>
                    </a:ext>
                  </a:extLst>
                </a:gridCol>
                <a:gridCol w="1797256">
                  <a:extLst>
                    <a:ext uri="{9D8B030D-6E8A-4147-A177-3AD203B41FA5}">
                      <a16:colId xmlns:a16="http://schemas.microsoft.com/office/drawing/2014/main" val="3354678320"/>
                    </a:ext>
                  </a:extLst>
                </a:gridCol>
                <a:gridCol w="2215749">
                  <a:extLst>
                    <a:ext uri="{9D8B030D-6E8A-4147-A177-3AD203B41FA5}">
                      <a16:colId xmlns:a16="http://schemas.microsoft.com/office/drawing/2014/main" val="3292666054"/>
                    </a:ext>
                  </a:extLst>
                </a:gridCol>
                <a:gridCol w="2365013">
                  <a:extLst>
                    <a:ext uri="{9D8B030D-6E8A-4147-A177-3AD203B41FA5}">
                      <a16:colId xmlns:a16="http://schemas.microsoft.com/office/drawing/2014/main" val="2816347593"/>
                    </a:ext>
                  </a:extLst>
                </a:gridCol>
              </a:tblGrid>
              <a:tr h="922566">
                <a:tc>
                  <a:txBody>
                    <a:bodyPr/>
                    <a:lstStyle/>
                    <a:p>
                      <a:pPr algn="l" fontAlgn="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de-DE" sz="1200" b="0" i="0" u="none" strike="noStrike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Art der Beteiligung </a:t>
                      </a:r>
                      <a:r>
                        <a:rPr lang="de-DE" sz="1200" b="1" i="0" u="none" strike="noStrike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→</a:t>
                      </a:r>
                    </a:p>
                    <a:p>
                      <a:pPr algn="l" fontAlgn="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de-DE" sz="1200" b="0" i="0" u="none" strike="noStrike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Times New Roman" panose="02020603050405020304" pitchFamily="18" charset="0"/>
                        </a:rPr>
                        <a:t>------------------------------</a:t>
                      </a:r>
                      <a:endParaRPr lang="de-DE" sz="1200" b="0" i="0" u="none" strike="noStrike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algn="l" fontAlgn="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de-DE" sz="1200" b="0" i="0" u="none" strike="noStrike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Forschungsprozess</a:t>
                      </a:r>
                      <a:endParaRPr lang="de-DE" sz="1200" b="0" i="0" u="none" strike="noStrike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algn="l" fontAlgn="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de-DE" sz="1200" b="1" i="0" u="none" strike="noStrike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↓</a:t>
                      </a:r>
                      <a:endParaRPr lang="de-DE" sz="1200" b="1" i="0" u="none" strike="noStrike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6095" marR="46095" marT="4268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de-DE" sz="1200" b="1" i="0" u="none" strike="noStrike" dirty="0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keine Beteiligung</a:t>
                      </a:r>
                      <a:endParaRPr lang="de-DE" sz="12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6095" marR="46095" marT="4268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de-DE" sz="1200" b="1" i="0" u="none" strike="noStrike" dirty="0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Beratung</a:t>
                      </a:r>
                      <a:endParaRPr lang="de-DE" sz="12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6095" marR="46095" marT="4268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de-DE" sz="1200" b="1" i="0" u="none" strike="noStrike" dirty="0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Mitwirkung</a:t>
                      </a:r>
                      <a:endParaRPr lang="de-DE" sz="12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  <a:p>
                      <a:pPr algn="l" fontAlgn="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de-DE" sz="1200" b="0" i="0" u="none" strike="noStrike" dirty="0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(mehr als nur beratend, aber noch nicht gleichberechtigt)</a:t>
                      </a:r>
                      <a:endParaRPr lang="de-DE" sz="12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6095" marR="46095" marT="4268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de-DE" sz="1200" b="1" i="0" u="none" strike="noStrike" dirty="0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Zusammenarbeit</a:t>
                      </a:r>
                      <a:endParaRPr lang="de-DE" sz="12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  <a:p>
                      <a:pPr algn="l" fontAlgn="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de-DE" sz="1200" b="0" i="0" u="none" strike="noStrike" dirty="0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(gleichberechtigt)</a:t>
                      </a:r>
                      <a:endParaRPr lang="de-DE" sz="12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6095" marR="46095" marT="4268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de-DE" sz="1200" b="1" i="0" u="none" strike="noStrike" dirty="0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Steuerung</a:t>
                      </a:r>
                      <a:endParaRPr lang="de-DE" sz="12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  <a:p>
                      <a:pPr algn="l" fontAlgn="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de-DE" sz="1200" b="0" i="0" u="none" strike="noStrike" dirty="0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(Initiative durch die „Betroffenen“)</a:t>
                      </a:r>
                      <a:endParaRPr lang="de-DE" sz="12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6095" marR="46095" marT="4268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84839387"/>
                  </a:ext>
                </a:extLst>
              </a:tr>
              <a:tr h="613928">
                <a:tc>
                  <a:txBody>
                    <a:bodyPr/>
                    <a:lstStyle/>
                    <a:p>
                      <a:pPr algn="l" fontAlgn="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de-DE" sz="1200" b="1" i="0" u="none" strike="noStrike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Bestimmung des</a:t>
                      </a:r>
                      <a:endParaRPr lang="de-DE" sz="1200" b="0" i="0" u="none" strike="noStrike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algn="l" fontAlgn="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de-DE" sz="1200" b="1" i="0" u="none" strike="noStrike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Forschungsbedarfs</a:t>
                      </a:r>
                      <a:endParaRPr lang="de-DE" sz="1200" b="0" i="0" u="none" strike="noStrike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6095" marR="46095" marT="4268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de-DE" sz="1200" b="0" i="0" u="none" strike="noStrike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Formulierung des Forschungsbedarfs ohne Einbeziehung</a:t>
                      </a:r>
                      <a:endParaRPr lang="de-DE" sz="12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6095" marR="46095" marT="4268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de-DE" sz="1200" b="0" i="0" u="none" strike="noStrike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Beratende Teilnahme an Fachgespräch</a:t>
                      </a:r>
                      <a:endParaRPr lang="de-DE" sz="1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6095" marR="46095" marT="4268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de-DE" sz="1200" b="0" i="0" u="none" strike="noStrike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Teilnahme als Expert*innen an Fachgesprächen </a:t>
                      </a:r>
                      <a:endParaRPr lang="de-DE" sz="1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6095" marR="46095" marT="4268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de-DE" sz="1200" b="0" i="0" u="none" strike="noStrike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Gleichberechtigte Abstimmung des Forschungsbedarfs</a:t>
                      </a:r>
                      <a:endParaRPr lang="de-DE" sz="1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6095" marR="46095" marT="4268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de-DE" sz="1200" b="0" i="0" u="none" strike="noStrike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Ausschreibung des Forschungsprogramms</a:t>
                      </a:r>
                      <a:endParaRPr lang="de-DE" sz="1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6095" marR="46095" marT="4268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29629736"/>
                  </a:ext>
                </a:extLst>
              </a:tr>
              <a:tr h="895924">
                <a:tc>
                  <a:txBody>
                    <a:bodyPr/>
                    <a:lstStyle/>
                    <a:p>
                      <a:pPr algn="l" fontAlgn="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de-DE" sz="1200" b="1" i="0" u="none" strike="noStrike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Projektplanung,</a:t>
                      </a:r>
                      <a:endParaRPr lang="de-DE" sz="1200" b="0" i="0" u="none" strike="noStrike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algn="l" fontAlgn="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de-DE" sz="1200" b="1" i="0" u="none" strike="noStrike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Antragstellung</a:t>
                      </a:r>
                      <a:endParaRPr lang="de-DE" sz="1200" b="0" i="0" u="none" strike="noStrike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6095" marR="46095" marT="4268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de-DE" sz="1200" b="0" i="0" u="none" strike="noStrike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Keine Informierung über Projektantrag/-planung</a:t>
                      </a:r>
                      <a:endParaRPr lang="de-DE" sz="12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6095" marR="46095" marT="4268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de-DE" sz="1200" b="0" i="0" u="none" strike="noStrike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Durchsicht und Kommentierung </a:t>
                      </a:r>
                      <a:endParaRPr lang="de-DE" sz="1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6095" marR="46095" marT="4268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de-DE" sz="1200" b="0" i="0" u="none" strike="noStrike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Mitwirkung an der Erstellung der Unterlagen (ggf. nur an einzelnen Bestandteilen)</a:t>
                      </a:r>
                      <a:endParaRPr lang="de-DE" sz="1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6095" marR="46095" marT="4268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de-DE" sz="1200" b="0" i="0" u="none" strike="noStrike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Gemeinsame Planung der Forschung</a:t>
                      </a:r>
                      <a:endParaRPr lang="de-DE" sz="1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6095" marR="46095" marT="4268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de-DE" sz="1200" b="0" i="0" u="none" strike="noStrike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Planung des Projekts; Wissenschaftler*innen arbeiten zu</a:t>
                      </a:r>
                      <a:endParaRPr lang="de-DE" sz="1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6095" marR="46095" marT="4268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71903104"/>
                  </a:ext>
                </a:extLst>
              </a:tr>
              <a:tr h="817093">
                <a:tc>
                  <a:txBody>
                    <a:bodyPr/>
                    <a:lstStyle/>
                    <a:p>
                      <a:pPr algn="l" fontAlgn="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de-DE" sz="1200" b="1" i="0" u="none" strike="noStrike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Begutachtung und</a:t>
                      </a:r>
                      <a:endParaRPr lang="de-DE" sz="1200" b="0" i="0" u="none" strike="noStrike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algn="l" fontAlgn="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de-DE" sz="1200" b="1" i="0" u="none" strike="noStrike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Förderentscheidung</a:t>
                      </a:r>
                      <a:endParaRPr lang="de-DE" sz="1200" b="0" i="0" u="none" strike="noStrike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6095" marR="46095" marT="4268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de-DE" sz="1200" b="0" i="0" u="none" strike="noStrike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Begutachtung und Förderentscheidung werden ohne Einbe-ziehung durchgeführt</a:t>
                      </a:r>
                      <a:endParaRPr lang="de-DE" sz="1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6095" marR="46095" marT="4268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de-DE" sz="1200" b="0" i="0" u="none" strike="noStrike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Beratung der Gutachter*innen</a:t>
                      </a:r>
                      <a:endParaRPr lang="de-DE" sz="12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6095" marR="46095" marT="4268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de-DE" sz="1200" b="0" i="0" u="none" strike="noStrike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Stellungnahme zum Antrag oder: Stimmrecht an Förderentscheidungen </a:t>
                      </a:r>
                      <a:endParaRPr lang="de-DE" sz="12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6095" marR="46095" marT="4268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de-DE" sz="1200" b="0" i="0" u="none" strike="noStrike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paritätische Besetzung der begutachtenden Gremien</a:t>
                      </a:r>
                      <a:endParaRPr lang="de-DE" sz="1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6095" marR="46095" marT="4268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de-DE" sz="1200" b="0" i="0" u="none" strike="noStrike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Entscheidung über die Förderung (ggf. Einbeziehung von Wissenschaftler*innen)</a:t>
                      </a:r>
                      <a:endParaRPr lang="de-DE" sz="1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6095" marR="46095" marT="4268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56029719"/>
                  </a:ext>
                </a:extLst>
              </a:tr>
              <a:tr h="1223425">
                <a:tc>
                  <a:txBody>
                    <a:bodyPr/>
                    <a:lstStyle/>
                    <a:p>
                      <a:pPr algn="l" fontAlgn="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de-DE" sz="1200" b="1" i="0" u="none" strike="noStrike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Projektdurchführung</a:t>
                      </a:r>
                      <a:endParaRPr lang="de-DE" sz="1200" b="0" i="0" u="none" strike="noStrike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6095" marR="46095" marT="4268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de-DE" sz="1200" b="0" i="0" u="none" strike="noStrike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Kein Teil des Forschungsteams</a:t>
                      </a:r>
                      <a:endParaRPr lang="de-DE" sz="12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6095" marR="46095" marT="4268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de-DE" sz="1200" b="0" i="0" u="none" strike="noStrike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Beratende Mitwirkung am Projektbeirat</a:t>
                      </a:r>
                      <a:endParaRPr lang="de-DE" sz="12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6095" marR="46095" marT="4268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de-DE" sz="1200" b="0" i="0" u="none" strike="noStrike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Mitwirkung bei bestimmten Projektaufgaben (z. B. bei der Interpretation von Aussagen)</a:t>
                      </a:r>
                      <a:endParaRPr lang="de-DE" sz="12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6095" marR="46095" marT="4268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de-DE" sz="1200" b="0" i="0" u="none" strike="noStrike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gleichberechtigte oder  eigenständige Rolle bei einzelnen Projektaufgaben (z. B. Durchführung von Interviews, Interpretation von Aussagen)</a:t>
                      </a:r>
                      <a:endParaRPr lang="de-DE" sz="1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6095" marR="46095" marT="4268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de-DE" sz="1200" b="0" i="0" u="none" strike="noStrike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Beauftragung von Personen (selbst „betroffene“ Wissenschaftler*innen, externe Wissenschaftler*innen, „Betroffene“) mit der Projektdurchführung</a:t>
                      </a:r>
                      <a:endParaRPr lang="de-DE" sz="1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6095" marR="46095" marT="4268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53082735"/>
                  </a:ext>
                </a:extLst>
              </a:tr>
              <a:tr h="1028194">
                <a:tc>
                  <a:txBody>
                    <a:bodyPr/>
                    <a:lstStyle/>
                    <a:p>
                      <a:pPr algn="l" fontAlgn="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de-DE" sz="1200" b="1" i="0" u="none" strike="noStrike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Publikation und</a:t>
                      </a:r>
                      <a:endParaRPr lang="de-DE" sz="1200" b="0" i="0" u="none" strike="noStrike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algn="l" fontAlgn="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de-DE" sz="1200" b="1" i="0" u="none" strike="noStrike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Umsetzung</a:t>
                      </a:r>
                      <a:endParaRPr lang="de-DE" sz="1200" b="0" i="0" u="none" strike="noStrike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6095" marR="46095" marT="4268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de-DE" sz="1200" b="0" i="0" u="none" strike="noStrike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Lesen der Publikationen zu den Forschungsergebnissen, nachdem sie veröffentlicht wurden</a:t>
                      </a:r>
                      <a:endParaRPr lang="de-DE" sz="12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6095" marR="46095" marT="4268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de-DE" sz="1200" b="0" i="0" u="none" strike="noStrike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Kommentierung und Durchsicht des  Publikations-entwurfs</a:t>
                      </a:r>
                      <a:endParaRPr lang="de-DE" sz="1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6095" marR="46095" marT="4268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de-DE" sz="1200" b="0" i="0" u="none" strike="noStrike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Mitwirkung an der Erstellung (von Teilen) der Publikation</a:t>
                      </a:r>
                      <a:endParaRPr lang="de-DE" sz="12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6095" marR="46095" marT="4268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de-DE" sz="1200" b="0" i="0" u="none" strike="noStrike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Gemeinsame Publikation der Forschungsergebnisse</a:t>
                      </a:r>
                      <a:endParaRPr lang="de-DE" sz="12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6095" marR="46095" marT="4268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de-DE" sz="1200" b="0" i="0" u="none" strike="noStrike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Entscheidung über Inhalt, Zeitpunkt und Ort (Veröffentlichungsorgan und       -medium) der Publikation der Ergebnisse</a:t>
                      </a:r>
                      <a:endParaRPr lang="de-DE" sz="12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46095" marR="46095" marT="4268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9263883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2455366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de-DE" sz="4400" dirty="0">
                <a:latin typeface="Arial" panose="020B0604020202020204" pitchFamily="34" charset="0"/>
                <a:cs typeface="Arial" panose="020B0604020202020204" pitchFamily="34" charset="0"/>
              </a:rPr>
              <a:t>3. Widersprüche bei der Beteiligung an Forschung</a:t>
            </a:r>
            <a:br>
              <a:rPr lang="de-DE" sz="4400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de-DE" sz="4400" dirty="0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45382AC1-C54F-44EC-8ED0-CEBAABAAF2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2298DA-4C7E-414C-AD59-22CAE9C626D4}" type="slidenum">
              <a:rPr lang="de-DE" smtClean="0"/>
              <a:t>6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0087170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1E7175E-2442-4925-93AE-6B53AB23D3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>
                <a:latin typeface="Arial" panose="020B0604020202020204" pitchFamily="34" charset="0"/>
                <a:cs typeface="Arial" panose="020B0604020202020204" pitchFamily="34" charset="0"/>
              </a:rPr>
              <a:t>Selbstbestimmte Sexualität – Ein partizipatives Forschungskonzept</a:t>
            </a:r>
            <a:endParaRPr lang="de-DE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10751220-ECDF-42BE-A629-6CEB84C80A4A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 fontScale="85000" lnSpcReduction="20000"/>
          </a:bodyPr>
          <a:lstStyle/>
          <a:p>
            <a:pPr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defRPr/>
            </a:pPr>
            <a:r>
              <a:rPr lang="de-DE" dirty="0">
                <a:latin typeface="Arial" panose="020B0604020202020204" pitchFamily="34" charset="0"/>
                <a:cs typeface="Arial" panose="020B0604020202020204" pitchFamily="34" charset="0"/>
              </a:rPr>
              <a:t>Projekt basiert auf Bedürfnis nach selbstbestimmter Sexualität;</a:t>
            </a:r>
          </a:p>
          <a:p>
            <a:pPr>
              <a:spcAft>
                <a:spcPts val="1200"/>
              </a:spcAft>
            </a:pPr>
            <a:r>
              <a:rPr lang="de-DE" dirty="0">
                <a:latin typeface="Arial" panose="020B0604020202020204" pitchFamily="34" charset="0"/>
                <a:cs typeface="Arial" panose="020B0604020202020204" pitchFamily="34" charset="0"/>
              </a:rPr>
              <a:t>Professionelle m. B. sind Durchführende und Mitforscher*innen;</a:t>
            </a:r>
          </a:p>
          <a:p>
            <a:pPr>
              <a:spcAft>
                <a:spcPts val="1200"/>
              </a:spcAft>
            </a:pPr>
            <a:r>
              <a:rPr lang="de-DE" dirty="0">
                <a:latin typeface="Arial" panose="020B0604020202020204" pitchFamily="34" charset="0"/>
                <a:cs typeface="Arial" panose="020B0604020202020204" pitchFamily="34" charset="0"/>
              </a:rPr>
              <a:t>Forschungsprozess als Dialog zw. Wissenschaftler*innen und Professionellen sowie Teilnehmenden m. B.;</a:t>
            </a:r>
          </a:p>
          <a:p>
            <a:pPr>
              <a:spcAft>
                <a:spcPts val="1200"/>
              </a:spcAft>
            </a:pPr>
            <a:r>
              <a:rPr lang="de-DE" dirty="0">
                <a:latin typeface="Arial" panose="020B0604020202020204" pitchFamily="34" charset="0"/>
                <a:cs typeface="Arial" panose="020B0604020202020204" pitchFamily="34" charset="0"/>
              </a:rPr>
              <a:t>Behindertenverbände Teil des Projektbeirats;</a:t>
            </a:r>
          </a:p>
          <a:p>
            <a:endParaRPr lang="de-DE" dirty="0"/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BDADC38D-D892-408A-8BCD-9C96B98B2F7A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 fontScale="85000" lnSpcReduction="20000"/>
          </a:bodyPr>
          <a:lstStyle/>
          <a:p>
            <a:pPr marL="285750" indent="-285750">
              <a:spcAft>
                <a:spcPts val="1200"/>
              </a:spcAft>
            </a:pPr>
            <a:r>
              <a:rPr lang="de-DE" dirty="0">
                <a:latin typeface="Arial" panose="020B0604020202020204" pitchFamily="34" charset="0"/>
                <a:cs typeface="Arial" panose="020B0604020202020204" pitchFamily="34" charset="0"/>
              </a:rPr>
              <a:t>Kein direkter Einbezug in die Entwicklung der Forschungsfragen, -ziele und –</a:t>
            </a:r>
            <a:r>
              <a:rPr lang="de-DE" dirty="0" err="1">
                <a:latin typeface="Arial" panose="020B0604020202020204" pitchFamily="34" charset="0"/>
                <a:cs typeface="Arial" panose="020B0604020202020204" pitchFamily="34" charset="0"/>
              </a:rPr>
              <a:t>designs</a:t>
            </a:r>
            <a:r>
              <a:rPr lang="de-DE" dirty="0"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</a:p>
          <a:p>
            <a:pPr marL="285750" indent="-285750">
              <a:spcAft>
                <a:spcPts val="1200"/>
              </a:spcAft>
            </a:pPr>
            <a:r>
              <a:rPr lang="de-DE" dirty="0">
                <a:latin typeface="Arial" panose="020B0604020202020204" pitchFamily="34" charset="0"/>
                <a:cs typeface="Arial" panose="020B0604020202020204" pitchFamily="34" charset="0"/>
              </a:rPr>
              <a:t>Keine Vorabklärung von Erfahrungen, Wissen und Bedarfe der Professionellen m. B.;</a:t>
            </a:r>
          </a:p>
          <a:p>
            <a:pPr marL="285750" indent="-285750">
              <a:spcAft>
                <a:spcPts val="1200"/>
              </a:spcAft>
            </a:pPr>
            <a:r>
              <a:rPr lang="de-DE" dirty="0">
                <a:latin typeface="Arial" panose="020B0604020202020204" pitchFamily="34" charset="0"/>
                <a:cs typeface="Arial" panose="020B0604020202020204" pitchFamily="34" charset="0"/>
              </a:rPr>
              <a:t>Ungleiche Bewertung und finanzielle Vergütung der Beteiligten.</a:t>
            </a:r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76E900E9-C4F5-4671-8B9E-35F06D0498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2298DA-4C7E-414C-AD59-22CAE9C626D4}" type="slidenum">
              <a:rPr lang="de-DE" smtClean="0"/>
              <a:t>7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6358638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de-DE" sz="4400" dirty="0">
                <a:latin typeface="Arial" panose="020B0604020202020204" pitchFamily="34" charset="0"/>
                <a:cs typeface="Arial" panose="020B0604020202020204" pitchFamily="34" charset="0"/>
              </a:rPr>
              <a:t>4. Hintergrund der Widersprüche</a:t>
            </a:r>
            <a:endParaRPr lang="de-DE" sz="4400" dirty="0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2D26CC15-AEAF-45B1-A85D-1E5E41B649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2298DA-4C7E-414C-AD59-22CAE9C626D4}" type="slidenum">
              <a:rPr lang="de-DE" smtClean="0"/>
              <a:t>8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83824637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de-DE" sz="4000" dirty="0">
                <a:latin typeface="Arial" panose="020B0604020202020204" pitchFamily="34" charset="0"/>
                <a:cs typeface="Arial" panose="020B0604020202020204" pitchFamily="34" charset="0"/>
              </a:rPr>
              <a:t>Selbstverständnis der „traditionellen“ Wissenschaft und Forschung 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spcAft>
                <a:spcPts val="1200"/>
              </a:spcAft>
            </a:pPr>
            <a:r>
              <a:rPr lang="de-DE" sz="3200" dirty="0">
                <a:latin typeface="Arial" panose="020B0604020202020204" pitchFamily="34" charset="0"/>
                <a:cs typeface="Arial" panose="020B0604020202020204" pitchFamily="34" charset="0"/>
              </a:rPr>
              <a:t>Objektivitätsgebot und Objektivitätsbehauptung</a:t>
            </a:r>
          </a:p>
          <a:p>
            <a:pPr>
              <a:spcAft>
                <a:spcPts val="1200"/>
              </a:spcAft>
            </a:pPr>
            <a:r>
              <a:rPr lang="de-DE" sz="3200" dirty="0">
                <a:latin typeface="Arial" panose="020B0604020202020204" pitchFamily="34" charset="0"/>
                <a:cs typeface="Arial" panose="020B0604020202020204" pitchFamily="34" charset="0"/>
              </a:rPr>
              <a:t>Alleiniger Wahrheitsanspruch des wissenschaftlichen Wissens</a:t>
            </a:r>
          </a:p>
          <a:p>
            <a:pPr>
              <a:spcAft>
                <a:spcPts val="1200"/>
              </a:spcAft>
            </a:pPr>
            <a:r>
              <a:rPr lang="de-DE" sz="3200" dirty="0">
                <a:latin typeface="Arial" panose="020B0604020202020204" pitchFamily="34" charset="0"/>
                <a:cs typeface="Arial" panose="020B0604020202020204" pitchFamily="34" charset="0"/>
              </a:rPr>
              <a:t>Forschungsfragen ergeben sich aus dem Forschungsstand</a:t>
            </a:r>
          </a:p>
          <a:p>
            <a:pPr>
              <a:spcAft>
                <a:spcPts val="1200"/>
              </a:spcAft>
            </a:pPr>
            <a:r>
              <a:rPr lang="de-DE" sz="3200" dirty="0">
                <a:latin typeface="Arial" panose="020B0604020202020204" pitchFamily="34" charset="0"/>
                <a:cs typeface="Arial" panose="020B0604020202020204" pitchFamily="34" charset="0"/>
              </a:rPr>
              <a:t>Forschungsergebnisse sollen praktisches Handeln leiten und die Basis für politische Entscheidungen darstellen</a:t>
            </a:r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919466CF-87C3-4A33-8E97-ACFC2DBDA3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2298DA-4C7E-414C-AD59-22CAE9C626D4}" type="slidenum">
              <a:rPr lang="de-DE" smtClean="0"/>
              <a:t>9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35125246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de-DE" sz="4000" dirty="0">
                <a:latin typeface="Arial" panose="020B0604020202020204" pitchFamily="34" charset="0"/>
                <a:cs typeface="Arial" panose="020B0604020202020204" pitchFamily="34" charset="0"/>
              </a:rPr>
              <a:t>Folge: Eine nicht gleichberechtigte Forschung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de-DE" sz="3500" b="1" dirty="0">
                <a:latin typeface="Arial" panose="020B0604020202020204" pitchFamily="34" charset="0"/>
                <a:cs typeface="Arial" panose="020B0604020202020204" pitchFamily="34" charset="0"/>
              </a:rPr>
              <a:t>Hierarchisierung des Wissens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de-DE" sz="3500" dirty="0">
                <a:latin typeface="Arial" panose="020B0604020202020204" pitchFamily="34" charset="0"/>
                <a:cs typeface="Arial" panose="020B0604020202020204" pitchFamily="34" charset="0"/>
              </a:rPr>
              <a:t>Wissen der „Betroffenen“ und der „Praxis“ werden dem Wissen der Wissenschaftler*innen untergeordnet; Es dient lediglich der Wissenschaft als Rohmaterial.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de-DE" sz="3500" dirty="0">
                <a:latin typeface="Arial" panose="020B0604020202020204" pitchFamily="34" charset="0"/>
                <a:cs typeface="Arial" panose="020B0604020202020204" pitchFamily="34" charset="0"/>
              </a:rPr>
              <a:t>Wissen, Erfahrungen und Fragen der „Betroffenen“ und der „Praxis“ werden nicht als Basis für wissenschaftliche Forschung anerkannt.</a:t>
            </a:r>
          </a:p>
          <a:p>
            <a:pPr>
              <a:spcAft>
                <a:spcPts val="1200"/>
              </a:spcAft>
            </a:pPr>
            <a:r>
              <a:rPr lang="de-DE" sz="3500" dirty="0">
                <a:latin typeface="Arial" panose="020B0604020202020204" pitchFamily="34" charset="0"/>
                <a:cs typeface="Arial" panose="020B0604020202020204" pitchFamily="34" charset="0"/>
              </a:rPr>
              <a:t>Forschung wird nicht durch Erfahrungswissen geleitet.</a:t>
            </a:r>
          </a:p>
          <a:p>
            <a:pPr marL="0" indent="0">
              <a:buNone/>
            </a:pPr>
            <a:r>
              <a:rPr lang="de-DE" sz="2400" dirty="0">
                <a:latin typeface="Arial" panose="020B0604020202020204" pitchFamily="34" charset="0"/>
                <a:cs typeface="Arial" panose="020B0604020202020204" pitchFamily="34" charset="0"/>
              </a:rPr>
              <a:t>(vgl. Santos 2014)</a:t>
            </a:r>
            <a:endParaRPr lang="de-DE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de-DE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E732E533-807C-423F-992B-D85EF6DBBC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2298DA-4C7E-414C-AD59-22CAE9C626D4}" type="slidenum">
              <a:rPr lang="de-DE" smtClean="0"/>
              <a:t>10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09810253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de-DE" sz="4000" dirty="0">
                <a:latin typeface="Arial" panose="020B0604020202020204" pitchFamily="34" charset="0"/>
                <a:cs typeface="Arial" panose="020B0604020202020204" pitchFamily="34" charset="0"/>
              </a:rPr>
              <a:t>Folge: Frustration gegenüber Forschung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de-DE" sz="3200" dirty="0">
                <a:latin typeface="Arial" panose="020B0604020202020204" pitchFamily="34" charset="0"/>
                <a:cs typeface="Arial" panose="020B0604020202020204" pitchFamily="34" charset="0"/>
              </a:rPr>
              <a:t>Menschen mit Behinderung fühlen sich nicht ernst genommen;</a:t>
            </a:r>
          </a:p>
          <a:p>
            <a:r>
              <a:rPr lang="de-DE" sz="3200" dirty="0">
                <a:latin typeface="Arial" panose="020B0604020202020204" pitchFamily="34" charset="0"/>
                <a:cs typeface="Arial" panose="020B0604020202020204" pitchFamily="34" charset="0"/>
              </a:rPr>
              <a:t>Forschung geht an ihren Wirklichkeiten und Bedürfnissen vorbei;</a:t>
            </a:r>
          </a:p>
          <a:p>
            <a:r>
              <a:rPr lang="de-DE" sz="3200" dirty="0">
                <a:latin typeface="Arial" panose="020B0604020202020204" pitchFamily="34" charset="0"/>
                <a:cs typeface="Arial" panose="020B0604020202020204" pitchFamily="34" charset="0"/>
              </a:rPr>
              <a:t>Sie sehen oft keinen Gewinn von neuen Erkenntnissen und Ideen für sich selber; </a:t>
            </a:r>
          </a:p>
          <a:p>
            <a:r>
              <a:rPr lang="de-DE" sz="3200" dirty="0">
                <a:latin typeface="Arial" panose="020B0604020202020204" pitchFamily="34" charset="0"/>
                <a:cs typeface="Arial" panose="020B0604020202020204" pitchFamily="34" charset="0"/>
              </a:rPr>
              <a:t>Sie fühlen sich oft durch Befragungen ausgenutzt und haben kein Interesse mehr an Befragungen teilzunehmen.</a:t>
            </a:r>
          </a:p>
          <a:p>
            <a:pPr marL="0" indent="0">
              <a:buNone/>
            </a:pPr>
            <a:r>
              <a:rPr lang="de-DE" sz="2100" dirty="0"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de-DE" sz="2000" dirty="0">
                <a:latin typeface="Arial" panose="020B0604020202020204" pitchFamily="34" charset="0"/>
                <a:cs typeface="Arial" panose="020B0604020202020204" pitchFamily="34" charset="0"/>
              </a:rPr>
              <a:t>vgl. u.a. Krauthausen 2020)</a:t>
            </a:r>
            <a:endParaRPr lang="de-DE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de-DE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1A3260AC-5F2B-4A72-9DF6-F3A2FE8F0A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2298DA-4C7E-414C-AD59-22CAE9C626D4}" type="slidenum">
              <a:rPr lang="de-DE" smtClean="0"/>
              <a:t>11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90526998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de-DE" sz="4400" dirty="0">
                <a:latin typeface="Arial" panose="020B0604020202020204" pitchFamily="34" charset="0"/>
                <a:cs typeface="Arial" panose="020B0604020202020204" pitchFamily="34" charset="0"/>
              </a:rPr>
              <a:t>5. Lösungsansätze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E85C95A5-D5A8-45EF-93C9-B847408A6B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2298DA-4C7E-414C-AD59-22CAE9C626D4}" type="slidenum">
              <a:rPr lang="de-DE" smtClean="0"/>
              <a:t>12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99067220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de-DE" sz="4000" dirty="0" err="1">
                <a:latin typeface="Arial" panose="020B0604020202020204" pitchFamily="34" charset="0"/>
                <a:cs typeface="Arial" panose="020B0604020202020204" pitchFamily="34" charset="0"/>
              </a:rPr>
              <a:t>Disability</a:t>
            </a:r>
            <a:r>
              <a:rPr lang="de-DE" sz="4000" dirty="0">
                <a:latin typeface="Arial" panose="020B0604020202020204" pitchFamily="34" charset="0"/>
                <a:cs typeface="Arial" panose="020B0604020202020204" pitchFamily="34" charset="0"/>
              </a:rPr>
              <a:t> Studies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>
              <a:spcAft>
                <a:spcPts val="1200"/>
              </a:spcAft>
            </a:pPr>
            <a:r>
              <a:rPr lang="de-DE" sz="3200" dirty="0">
                <a:latin typeface="Arial" panose="020B0604020202020204" pitchFamily="34" charset="0"/>
                <a:cs typeface="Arial" panose="020B0604020202020204" pitchFamily="34" charset="0"/>
              </a:rPr>
              <a:t>Hat sich aus der politischen Behindertenbewegung heraus entwickelt und fühlt sich dieser verpflichtet;</a:t>
            </a:r>
          </a:p>
          <a:p>
            <a:pPr>
              <a:spcAft>
                <a:spcPts val="1200"/>
              </a:spcAft>
            </a:pPr>
            <a:r>
              <a:rPr lang="de-DE" sz="3200" dirty="0">
                <a:latin typeface="Arial" panose="020B0604020202020204" pitchFamily="34" charset="0"/>
                <a:cs typeface="Arial" panose="020B0604020202020204" pitchFamily="34" charset="0"/>
              </a:rPr>
              <a:t>Entstand in der USA und Großbritannien (1980er Jahre);</a:t>
            </a:r>
          </a:p>
          <a:p>
            <a:pPr>
              <a:spcAft>
                <a:spcPts val="1200"/>
              </a:spcAft>
            </a:pPr>
            <a:r>
              <a:rPr lang="de-DE" sz="3200" dirty="0">
                <a:latin typeface="Arial" panose="020B0604020202020204" pitchFamily="34" charset="0"/>
                <a:cs typeface="Arial" panose="020B0604020202020204" pitchFamily="34" charset="0"/>
              </a:rPr>
              <a:t>2002 Gründung der AG Disability Studies Deutschland;</a:t>
            </a:r>
          </a:p>
          <a:p>
            <a:pPr>
              <a:spcAft>
                <a:spcPts val="1200"/>
              </a:spcAft>
            </a:pPr>
            <a:r>
              <a:rPr lang="de-DE" sz="3200" dirty="0">
                <a:latin typeface="Arial" panose="020B0604020202020204" pitchFamily="34" charset="0"/>
                <a:cs typeface="Arial" panose="020B0604020202020204" pitchFamily="34" charset="0"/>
              </a:rPr>
              <a:t>Gibt auch </a:t>
            </a:r>
            <a:r>
              <a:rPr lang="de-DE" sz="3200" dirty="0" err="1">
                <a:latin typeface="Arial" panose="020B0604020202020204" pitchFamily="34" charset="0"/>
                <a:cs typeface="Arial" panose="020B0604020202020204" pitchFamily="34" charset="0"/>
              </a:rPr>
              <a:t>Deaf</a:t>
            </a:r>
            <a:r>
              <a:rPr lang="de-DE" sz="3200" dirty="0">
                <a:latin typeface="Arial" panose="020B0604020202020204" pitchFamily="34" charset="0"/>
                <a:cs typeface="Arial" panose="020B0604020202020204" pitchFamily="34" charset="0"/>
              </a:rPr>
              <a:t> Studies und </a:t>
            </a:r>
            <a:r>
              <a:rPr lang="de-DE" sz="3200" dirty="0" err="1">
                <a:latin typeface="Arial" panose="020B0604020202020204" pitchFamily="34" charset="0"/>
                <a:cs typeface="Arial" panose="020B0604020202020204" pitchFamily="34" charset="0"/>
              </a:rPr>
              <a:t>Mad</a:t>
            </a:r>
            <a:r>
              <a:rPr lang="de-DE" sz="3200" dirty="0">
                <a:latin typeface="Arial" panose="020B0604020202020204" pitchFamily="34" charset="0"/>
                <a:cs typeface="Arial" panose="020B0604020202020204" pitchFamily="34" charset="0"/>
              </a:rPr>
              <a:t> Studies;</a:t>
            </a:r>
          </a:p>
          <a:p>
            <a:pPr>
              <a:spcAft>
                <a:spcPts val="1200"/>
              </a:spcAft>
            </a:pPr>
            <a:r>
              <a:rPr lang="de-DE" sz="3200" dirty="0">
                <a:latin typeface="Arial" panose="020B0604020202020204" pitchFamily="34" charset="0"/>
                <a:cs typeface="Arial" panose="020B0604020202020204" pitchFamily="34" charset="0"/>
              </a:rPr>
              <a:t>Verschiedene Lehrstühle in Deutschland.</a:t>
            </a:r>
          </a:p>
          <a:p>
            <a:pPr marL="0" indent="0">
              <a:spcAft>
                <a:spcPts val="1200"/>
              </a:spcAft>
              <a:buNone/>
            </a:pPr>
            <a:r>
              <a:rPr lang="de-DE" sz="2000" dirty="0">
                <a:latin typeface="Arial" panose="020B0604020202020204" pitchFamily="34" charset="0"/>
                <a:cs typeface="Arial" panose="020B0604020202020204" pitchFamily="34" charset="0"/>
              </a:rPr>
              <a:t>(Verein Disability Studies e.V.)</a:t>
            </a:r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CABDF162-BE22-41B9-83E8-BEAFDCE13C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2298DA-4C7E-414C-AD59-22CAE9C626D4}" type="slidenum">
              <a:rPr lang="de-DE" smtClean="0"/>
              <a:t>13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83600965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de-DE" sz="4000" dirty="0">
                <a:latin typeface="Arial" panose="020B0604020202020204" pitchFamily="34" charset="0"/>
                <a:cs typeface="Arial" panose="020B0604020202020204" pitchFamily="34" charset="0"/>
              </a:rPr>
              <a:t>Kennzeichen der </a:t>
            </a:r>
            <a:r>
              <a:rPr lang="de-DE" sz="4000" dirty="0" err="1">
                <a:latin typeface="Arial" panose="020B0604020202020204" pitchFamily="34" charset="0"/>
                <a:cs typeface="Arial" panose="020B0604020202020204" pitchFamily="34" charset="0"/>
              </a:rPr>
              <a:t>Disability</a:t>
            </a:r>
            <a:r>
              <a:rPr lang="de-DE" sz="4000" dirty="0">
                <a:latin typeface="Arial" panose="020B0604020202020204" pitchFamily="34" charset="0"/>
                <a:cs typeface="Arial" panose="020B0604020202020204" pitchFamily="34" charset="0"/>
              </a:rPr>
              <a:t> Studies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838200" y="1526582"/>
            <a:ext cx="10515600" cy="4829767"/>
          </a:xfrm>
        </p:spPr>
        <p:txBody>
          <a:bodyPr>
            <a:normAutofit fontScale="77500" lnSpcReduction="20000"/>
          </a:bodyPr>
          <a:lstStyle/>
          <a:p>
            <a:pPr>
              <a:lnSpc>
                <a:spcPct val="120000"/>
              </a:lnSpc>
              <a:spcBef>
                <a:spcPts val="1200"/>
              </a:spcBef>
              <a:spcAft>
                <a:spcPts val="1200"/>
              </a:spcAft>
            </a:pPr>
            <a:r>
              <a:rPr lang="de-DE" sz="3200" u="sng" dirty="0">
                <a:latin typeface="Arial" panose="020B0604020202020204" pitchFamily="34" charset="0"/>
                <a:cs typeface="Arial" panose="020B0604020202020204" pitchFamily="34" charset="0"/>
              </a:rPr>
              <a:t>Forschungsgegenstand</a:t>
            </a:r>
            <a:r>
              <a:rPr lang="de-DE" sz="3200" dirty="0">
                <a:latin typeface="Arial" panose="020B0604020202020204" pitchFamily="34" charset="0"/>
                <a:cs typeface="Arial" panose="020B0604020202020204" pitchFamily="34" charset="0"/>
              </a:rPr>
              <a:t>: Die gesellschaftliche und soziale Konstruktion und Produktion von Behinderung;</a:t>
            </a:r>
          </a:p>
          <a:p>
            <a:pPr>
              <a:lnSpc>
                <a:spcPct val="120000"/>
              </a:lnSpc>
              <a:spcAft>
                <a:spcPts val="1200"/>
              </a:spcAft>
            </a:pPr>
            <a:r>
              <a:rPr lang="de-DE" sz="3200" u="sng" dirty="0">
                <a:latin typeface="Arial" panose="020B0604020202020204" pitchFamily="34" charset="0"/>
                <a:cs typeface="Arial" panose="020B0604020202020204" pitchFamily="34" charset="0"/>
              </a:rPr>
              <a:t>Forscher*innen </a:t>
            </a:r>
            <a:r>
              <a:rPr lang="de-DE" sz="3200" dirty="0">
                <a:latin typeface="Arial" panose="020B0604020202020204" pitchFamily="34" charset="0"/>
                <a:cs typeface="Arial" panose="020B0604020202020204" pitchFamily="34" charset="0"/>
              </a:rPr>
              <a:t>sind in erster Linie selber behindert („Wir forschen selber!“);</a:t>
            </a:r>
          </a:p>
          <a:p>
            <a:pPr>
              <a:lnSpc>
                <a:spcPct val="120000"/>
              </a:lnSpc>
              <a:spcAft>
                <a:spcPts val="1200"/>
              </a:spcAft>
            </a:pPr>
            <a:r>
              <a:rPr lang="de-DE" sz="3200" u="sng" dirty="0">
                <a:latin typeface="Arial" panose="020B0604020202020204" pitchFamily="34" charset="0"/>
                <a:cs typeface="Arial" panose="020B0604020202020204" pitchFamily="34" charset="0"/>
              </a:rPr>
              <a:t>Forschungsmethode</a:t>
            </a:r>
            <a:r>
              <a:rPr lang="de-DE" sz="3200" dirty="0">
                <a:latin typeface="Arial" panose="020B0604020202020204" pitchFamily="34" charset="0"/>
                <a:cs typeface="Arial" panose="020B0604020202020204" pitchFamily="34" charset="0"/>
              </a:rPr>
              <a:t>: Schwerpunkt auf qualitativen und partizipativen Ansätzen (Menschen mit Behinderung als Subjekte in der Forschung); </a:t>
            </a:r>
          </a:p>
          <a:p>
            <a:pPr>
              <a:spcAft>
                <a:spcPts val="1200"/>
              </a:spcAft>
            </a:pPr>
            <a:r>
              <a:rPr lang="de-DE" sz="3200" u="sng" dirty="0">
                <a:latin typeface="Arial" panose="020B0604020202020204" pitchFamily="34" charset="0"/>
                <a:cs typeface="Arial" panose="020B0604020202020204" pitchFamily="34" charset="0"/>
              </a:rPr>
              <a:t>Forschungsziel:</a:t>
            </a:r>
            <a:r>
              <a:rPr lang="de-DE" sz="3200" dirty="0">
                <a:latin typeface="Arial" panose="020B0604020202020204" pitchFamily="34" charset="0"/>
                <a:cs typeface="Arial" panose="020B0604020202020204" pitchFamily="34" charset="0"/>
              </a:rPr>
              <a:t> gesellschaftliche Veränderungen.</a:t>
            </a:r>
            <a:br>
              <a:rPr lang="de-DE" sz="3200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de-DE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de-DE" sz="2000" dirty="0">
                <a:latin typeface="Arial" panose="020B0604020202020204" pitchFamily="34" charset="0"/>
                <a:cs typeface="Arial" panose="020B0604020202020204" pitchFamily="34" charset="0"/>
              </a:rPr>
              <a:t>(Verein Disability Studies e.V.)</a:t>
            </a:r>
          </a:p>
          <a:p>
            <a:pPr marL="0" indent="0">
              <a:buNone/>
            </a:pPr>
            <a:endParaRPr lang="de-DE" sz="32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5DC36B14-A2D4-441C-93DD-23D0432241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2298DA-4C7E-414C-AD59-22CAE9C626D4}" type="slidenum">
              <a:rPr lang="de-DE" smtClean="0"/>
              <a:t>14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90674293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de-DE" sz="4000" dirty="0">
                <a:latin typeface="Arial" panose="020B0604020202020204" pitchFamily="34" charset="0"/>
                <a:cs typeface="Arial" panose="020B0604020202020204" pitchFamily="34" charset="0"/>
              </a:rPr>
              <a:t>Ich habe einen Traum…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de-DE" sz="3200" dirty="0">
                <a:latin typeface="Arial" panose="020B0604020202020204" pitchFamily="34" charset="0"/>
              </a:rPr>
              <a:t>Regelmäßige Denk- und Gesprächsrunden, in denen</a:t>
            </a:r>
          </a:p>
          <a:p>
            <a:pPr>
              <a:lnSpc>
                <a:spcPct val="100000"/>
              </a:lnSpc>
            </a:pPr>
            <a:r>
              <a:rPr lang="de-DE" sz="3200" dirty="0">
                <a:latin typeface="Arial" panose="020B0604020202020204" pitchFamily="34" charset="0"/>
              </a:rPr>
              <a:t>Personen, Aktivist*innen, Expert*innen m. B. aus der Praxis und Forschende der Disability Studies zusammenkommen;</a:t>
            </a:r>
          </a:p>
          <a:p>
            <a:pPr>
              <a:lnSpc>
                <a:spcPct val="100000"/>
              </a:lnSpc>
            </a:pPr>
            <a:r>
              <a:rPr lang="de-DE" sz="3200" dirty="0">
                <a:latin typeface="Arial" panose="020B0604020202020204" pitchFamily="34" charset="0"/>
              </a:rPr>
              <a:t>die Forschenden zuhören, was für Wissen und Erfahrungen es gibt;</a:t>
            </a:r>
          </a:p>
          <a:p>
            <a:pPr>
              <a:lnSpc>
                <a:spcPct val="100000"/>
              </a:lnSpc>
            </a:pPr>
            <a:r>
              <a:rPr lang="de-DE" sz="3200" dirty="0">
                <a:latin typeface="Arial" panose="020B0604020202020204" pitchFamily="34" charset="0"/>
              </a:rPr>
              <a:t>gemeinsam die Probleme und Fragen der „Praxis“ bestimmt werden und somit Forschung der „Praxis“ folgt;</a:t>
            </a:r>
          </a:p>
          <a:p>
            <a:pPr>
              <a:lnSpc>
                <a:spcPct val="100000"/>
              </a:lnSpc>
            </a:pPr>
            <a:r>
              <a:rPr lang="de-DE" sz="3200" dirty="0">
                <a:latin typeface="Arial" panose="020B0604020202020204" pitchFamily="34" charset="0"/>
              </a:rPr>
              <a:t>Forschende auf dieser Basis Möglichkeiten des Forschens vorstellen, die dann gemeinsam kreativ weiterentwickelt werden.</a:t>
            </a:r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650F444C-6665-4053-A6E8-E7B9ABC27F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2298DA-4C7E-414C-AD59-22CAE9C626D4}" type="slidenum">
              <a:rPr lang="de-DE" smtClean="0"/>
              <a:t>15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9958798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E8E8305-115F-4C04-90EA-C05688E2BB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9"/>
            <a:ext cx="4188460" cy="2144810"/>
          </a:xfrm>
        </p:spPr>
        <p:txBody>
          <a:bodyPr>
            <a:normAutofit/>
          </a:bodyPr>
          <a:lstStyle/>
          <a:p>
            <a:r>
              <a:rPr lang="de-DE" sz="4000" dirty="0">
                <a:latin typeface="Arial" panose="020B0604020202020204" pitchFamily="34" charset="0"/>
                <a:cs typeface="Arial" panose="020B0604020202020204" pitchFamily="34" charset="0"/>
              </a:rPr>
              <a:t>Und was sind Ihre Träume?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16F2238B-77BC-43D0-869C-4D4601226BA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3543202" cy="1500187"/>
          </a:xfrm>
        </p:spPr>
        <p:txBody>
          <a:bodyPr/>
          <a:lstStyle/>
          <a:p>
            <a:endParaRPr lang="de-DE" dirty="0"/>
          </a:p>
        </p:txBody>
      </p:sp>
      <p:pic>
        <p:nvPicPr>
          <p:cNvPr id="5" name="Grafik 4">
            <a:extLst>
              <a:ext uri="{FF2B5EF4-FFF2-40B4-BE49-F238E27FC236}">
                <a16:creationId xmlns:a16="http://schemas.microsoft.com/office/drawing/2014/main" id="{24A576A3-01F4-4643-8234-5EFC5BFEAAC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20310" y="900333"/>
            <a:ext cx="6919091" cy="5189318"/>
          </a:xfrm>
          <a:prstGeom prst="rect">
            <a:avLst/>
          </a:prstGeom>
        </p:spPr>
      </p:pic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10BF01B3-BFAB-4B01-BD6E-2D4A79EDBE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2298DA-4C7E-414C-AD59-22CAE9C626D4}" type="slidenum">
              <a:rPr lang="de-DE" smtClean="0"/>
              <a:t>16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9738272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de-DE" sz="4000" dirty="0">
                <a:latin typeface="Arial" panose="020B0604020202020204" pitchFamily="34" charset="0"/>
                <a:cs typeface="Arial" panose="020B0604020202020204" pitchFamily="34" charset="0"/>
              </a:rPr>
              <a:t>Literaturliste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de-DE" sz="1800" b="1" dirty="0">
                <a:latin typeface="Arial" panose="020B0604020202020204" pitchFamily="34" charset="0"/>
              </a:rPr>
              <a:t>Farin-Glattacker, E; </a:t>
            </a:r>
            <a:r>
              <a:rPr lang="de-DE" sz="1800" b="1" dirty="0" err="1">
                <a:latin typeface="Arial" panose="020B0604020202020204" pitchFamily="34" charset="0"/>
              </a:rPr>
              <a:t>Kirschning</a:t>
            </a:r>
            <a:r>
              <a:rPr lang="de-DE" sz="1800" b="1" dirty="0">
                <a:latin typeface="Arial" panose="020B0604020202020204" pitchFamily="34" charset="0"/>
              </a:rPr>
              <a:t>, S.; Meyer, T.; Buschmann-Steinhage, R. (2014). </a:t>
            </a:r>
            <a:r>
              <a:rPr lang="de-DE" sz="1800" dirty="0">
                <a:latin typeface="Arial" panose="020B0604020202020204" pitchFamily="34" charset="0"/>
              </a:rPr>
              <a:t>Partizipation an der Forschung – eine Matrix zur Orientierung. </a:t>
            </a:r>
            <a:r>
              <a:rPr lang="de-DE" sz="1800" dirty="0">
                <a:latin typeface="Arial" panose="020B0604020202020204" pitchFamily="34" charset="0"/>
                <a:hlinkClick r:id="rId2"/>
              </a:rPr>
              <a:t>https://www.dvfr.de/fileadmin/user_upload/DVfR/Downloads/Fachausschuesse/Forschung/Partizipation_an_der_Forschung_%E2%80%93_eine_Matrix_zur_Orientierung.pdf</a:t>
            </a:r>
            <a:r>
              <a:rPr lang="de-DE" sz="1800" dirty="0">
                <a:latin typeface="Arial" panose="020B0604020202020204" pitchFamily="34" charset="0"/>
              </a:rPr>
              <a:t> (Abgerufen am 14.08.2020).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US" sz="1800" b="1" dirty="0" err="1">
                <a:latin typeface="Arial" panose="020B0604020202020204" pitchFamily="34" charset="0"/>
                <a:cs typeface="Arial" panose="020B0604020202020204" pitchFamily="34" charset="0"/>
              </a:rPr>
              <a:t>Krauthausen</a:t>
            </a:r>
            <a:r>
              <a:rPr lang="en-US" sz="1800" b="1" dirty="0">
                <a:latin typeface="Arial" panose="020B0604020202020204" pitchFamily="34" charset="0"/>
                <a:cs typeface="Arial" panose="020B0604020202020204" pitchFamily="34" charset="0"/>
              </a:rPr>
              <a:t>, R. (2020)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r>
              <a:rPr lang="de-DE" sz="1800" dirty="0">
                <a:latin typeface="Arial" panose="020B0604020202020204" pitchFamily="34" charset="0"/>
                <a:cs typeface="Arial" panose="020B0604020202020204" pitchFamily="34" charset="0"/>
              </a:rPr>
              <a:t> Warum mich wissenschaftliche Umfragen müde machen. </a:t>
            </a:r>
            <a:r>
              <a:rPr lang="de-DE" sz="1800" u="sng" dirty="0">
                <a:solidFill>
                  <a:srgbClr val="0563C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hlinkClick r:id="rId3"/>
              </a:rPr>
              <a:t>https://raul.de/leben-mit-behinderung</a:t>
            </a:r>
            <a:r>
              <a:rPr lang="de-DE" sz="1800" u="sng">
                <a:solidFill>
                  <a:srgbClr val="0563C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hlinkClick r:id="rId3"/>
              </a:rPr>
              <a:t>/warum-mich-wissenschaftliche-umfragen-muede-machen</a:t>
            </a:r>
            <a:r>
              <a:rPr lang="de-DE" sz="1800" u="sng">
                <a:solidFill>
                  <a:srgbClr val="0563C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de-DE" sz="180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(</a:t>
            </a:r>
            <a:r>
              <a:rPr lang="de-DE" sz="18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Abgerufen am 24.08.2020)</a:t>
            </a:r>
            <a:endParaRPr lang="en-US" sz="18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US" sz="1800" b="1" dirty="0">
                <a:latin typeface="Arial" panose="020B0604020202020204" pitchFamily="34" charset="0"/>
                <a:cs typeface="Arial" panose="020B0604020202020204" pitchFamily="34" charset="0"/>
              </a:rPr>
              <a:t>Santos, B. d. S. (2014). 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Epistemologies of the South. Justice against </a:t>
            </a:r>
            <a:r>
              <a:rPr lang="en-US" sz="1800" dirty="0" err="1">
                <a:latin typeface="Arial" panose="020B0604020202020204" pitchFamily="34" charset="0"/>
                <a:cs typeface="Arial" panose="020B0604020202020204" pitchFamily="34" charset="0"/>
              </a:rPr>
              <a:t>Epistemicide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. Boulder/London, Paradigm Publishers.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1800" b="1" dirty="0">
                <a:latin typeface="Arial" panose="020B0604020202020204" pitchFamily="34" charset="0"/>
                <a:cs typeface="Arial" panose="020B0604020202020204" pitchFamily="34" charset="0"/>
              </a:rPr>
              <a:t>Verein Disability Studies </a:t>
            </a:r>
            <a:r>
              <a:rPr lang="en-US" sz="1800" b="1" dirty="0" err="1">
                <a:latin typeface="Arial" panose="020B0604020202020204" pitchFamily="34" charset="0"/>
                <a:cs typeface="Arial" panose="020B0604020202020204" pitchFamily="34" charset="0"/>
              </a:rPr>
              <a:t>e.V</a:t>
            </a:r>
            <a:r>
              <a:rPr lang="en-US" sz="1800" b="1" dirty="0">
                <a:latin typeface="Arial" panose="020B0604020202020204" pitchFamily="34" charset="0"/>
                <a:cs typeface="Arial" panose="020B0604020202020204" pitchFamily="34" charset="0"/>
              </a:rPr>
              <a:t>. (</a:t>
            </a:r>
            <a:r>
              <a:rPr lang="en-US" sz="1800" b="1" dirty="0" err="1">
                <a:latin typeface="Arial" panose="020B0604020202020204" pitchFamily="34" charset="0"/>
                <a:cs typeface="Arial" panose="020B0604020202020204" pitchFamily="34" charset="0"/>
              </a:rPr>
              <a:t>k.A</a:t>
            </a:r>
            <a:r>
              <a:rPr lang="en-US" sz="1800" b="1" dirty="0">
                <a:latin typeface="Arial" panose="020B0604020202020204" pitchFamily="34" charset="0"/>
                <a:cs typeface="Arial" panose="020B0604020202020204" pitchFamily="34" charset="0"/>
              </a:rPr>
              <a:t>.)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de-DE" sz="1800" dirty="0">
                <a:latin typeface="Arial" panose="020B0604020202020204" pitchFamily="34" charset="0"/>
                <a:cs typeface="Arial" panose="020B0604020202020204" pitchFamily="34" charset="0"/>
              </a:rPr>
              <a:t>Arbeitsgemeinschaft Disability Studies (AGDS). Wir forschen selbst. Hintergrund. 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https://disabilitystudies.de/hintergrund/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sz="1800" dirty="0" err="1">
                <a:latin typeface="Arial" panose="020B0604020202020204" pitchFamily="34" charset="0"/>
                <a:cs typeface="Arial" panose="020B0604020202020204" pitchFamily="34" charset="0"/>
              </a:rPr>
              <a:t>Abgerufen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 am 04.09.2020)</a:t>
            </a:r>
            <a:endParaRPr lang="en-US" sz="18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00000"/>
              </a:lnSpc>
              <a:buNone/>
            </a:pPr>
            <a:endParaRPr lang="de-DE" sz="1800" b="1" dirty="0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B3EE27C4-D37D-4CA7-8A21-98B542C80C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2298DA-4C7E-414C-AD59-22CAE9C626D4}" type="slidenum">
              <a:rPr lang="de-DE" smtClean="0"/>
              <a:t>17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67458896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1034</Words>
  <Application>Microsoft Office PowerPoint</Application>
  <PresentationFormat>Breitbild</PresentationFormat>
  <Paragraphs>132</Paragraphs>
  <Slides>17</Slides>
  <Notes>1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3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17</vt:i4>
      </vt:variant>
    </vt:vector>
  </HeadingPairs>
  <TitlesOfParts>
    <vt:vector size="21" baseType="lpstr">
      <vt:lpstr>Arial</vt:lpstr>
      <vt:lpstr>Calibri</vt:lpstr>
      <vt:lpstr>Calibri Light</vt:lpstr>
      <vt:lpstr>Office</vt:lpstr>
      <vt:lpstr>Gleichberechtigte Forschung braucht ein Umdenken</vt:lpstr>
      <vt:lpstr>Vortragsstruktur</vt:lpstr>
      <vt:lpstr>1. Persönlicher Hintergrund</vt:lpstr>
      <vt:lpstr>2. Ein Messgerät für Beteiligung an Forschung</vt:lpstr>
      <vt:lpstr>Beteiligungsmatrix nach Farin-Glattacker et al. (2014)</vt:lpstr>
      <vt:lpstr>3. Widersprüche bei der Beteiligung an Forschung </vt:lpstr>
      <vt:lpstr>Selbstbestimmte Sexualität – Ein partizipatives Forschungskonzept</vt:lpstr>
      <vt:lpstr>4. Hintergrund der Widersprüche</vt:lpstr>
      <vt:lpstr>Selbstverständnis der „traditionellen“ Wissenschaft und Forschung </vt:lpstr>
      <vt:lpstr>Folge: Eine nicht gleichberechtigte Forschung</vt:lpstr>
      <vt:lpstr>Folge: Frustration gegenüber Forschung</vt:lpstr>
      <vt:lpstr>5. Lösungsansätze</vt:lpstr>
      <vt:lpstr>Disability Studies</vt:lpstr>
      <vt:lpstr>Kennzeichen der Disability Studies</vt:lpstr>
      <vt:lpstr>Ich habe einen Traum…</vt:lpstr>
      <vt:lpstr>Und was sind Ihre Träume?</vt:lpstr>
      <vt:lpstr>Literaturliste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Welche Forschung stärkt die Behindertenrechtsbewegung und die Praxis der Behindertenselbsthilfe?</dc:title>
  <dc:creator>Viktoria</dc:creator>
  <cp:lastModifiedBy>imew_mobil</cp:lastModifiedBy>
  <cp:revision>75</cp:revision>
  <dcterms:created xsi:type="dcterms:W3CDTF">2020-08-14T14:09:16Z</dcterms:created>
  <dcterms:modified xsi:type="dcterms:W3CDTF">2020-09-23T11:05:23Z</dcterms:modified>
</cp:coreProperties>
</file>