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77" r:id="rId2"/>
    <p:sldId id="263" r:id="rId3"/>
    <p:sldId id="279" r:id="rId4"/>
    <p:sldId id="280" r:id="rId5"/>
    <p:sldId id="281" r:id="rId6"/>
    <p:sldId id="278" r:id="rId7"/>
    <p:sldId id="282" r:id="rId8"/>
    <p:sldId id="283" r:id="rId9"/>
    <p:sldId id="284" r:id="rId10"/>
    <p:sldId id="285" r:id="rId11"/>
    <p:sldId id="287" r:id="rId12"/>
    <p:sldId id="289" r:id="rId13"/>
    <p:sldId id="288" r:id="rId14"/>
    <p:sldId id="290" r:id="rId15"/>
    <p:sldId id="291" r:id="rId16"/>
    <p:sldId id="292" r:id="rId17"/>
    <p:sldId id="293" r:id="rId18"/>
    <p:sldId id="294" r:id="rId19"/>
  </p:sldIdLst>
  <p:sldSz cx="12192000" cy="6858000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C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62" autoAdjust="0"/>
    <p:restoredTop sz="94620" autoAdjust="0"/>
  </p:normalViewPr>
  <p:slideViewPr>
    <p:cSldViewPr snapToGrid="0">
      <p:cViewPr varScale="1">
        <p:scale>
          <a:sx n="108" d="100"/>
          <a:sy n="108" d="100"/>
        </p:scale>
        <p:origin x="65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2D5D54-C3DF-493F-8FCD-C5FAD87B4B6C}" type="datetimeFigureOut">
              <a:rPr lang="de-DE" smtClean="0"/>
              <a:t>23.01.2020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D9A768-E6A5-4E5B-BB96-6CEF8058BD9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16553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D9A768-E6A5-4E5B-BB96-6CEF8058BD9A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855750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D9A768-E6A5-4E5B-BB96-6CEF8058BD9A}" type="slidenum">
              <a:rPr lang="de-DE" smtClean="0"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539586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D9A768-E6A5-4E5B-BB96-6CEF8058BD9A}" type="slidenum">
              <a:rPr lang="de-DE" smtClean="0"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73048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D9A768-E6A5-4E5B-BB96-6CEF8058BD9A}" type="slidenum">
              <a:rPr lang="de-DE" smtClean="0"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891717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D9A768-E6A5-4E5B-BB96-6CEF8058BD9A}" type="slidenum">
              <a:rPr lang="de-DE" smtClean="0"/>
              <a:t>17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45179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00ACAC">
                <a:alpha val="3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CAC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00ACAC">
                <a:alpha val="72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CAC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00ACAC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CAC">
                <a:alpha val="65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00ACAC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rgbClr val="00ACAC">
                <a:alpha val="85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rgbClr val="00ACAC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23.01.2020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  <p:pic>
        <p:nvPicPr>
          <p:cNvPr id="22" name="Grafik 2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7529" y="6041362"/>
            <a:ext cx="2422937" cy="646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856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23.01.2020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8086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23.01.2020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07533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23.01.2020</a:t>
            </a:fld>
            <a:endParaRPr lang="de-D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90013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23.01.2020</a:t>
            </a:fld>
            <a:endParaRPr lang="de-DE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23472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23.01.2020</a:t>
            </a:fld>
            <a:endParaRPr lang="de-D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05938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23.01.2020</a:t>
            </a:fld>
            <a:endParaRPr lang="de-DE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42018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23.01.2020</a:t>
            </a:fld>
            <a:endParaRPr lang="de-D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61698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 dirty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23.01.2020</a:t>
            </a:fld>
            <a:endParaRPr lang="de-D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31068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23.01.2020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64904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23.01.2020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rgbClr val="00ACAC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rgbClr val="00ACAC"/>
                </a:solidFill>
                <a:latin typeface="Arial"/>
              </a:rPr>
              <a:t>”</a:t>
            </a:r>
            <a:endParaRPr lang="en-US" dirty="0">
              <a:solidFill>
                <a:srgbClr val="00ACAC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31628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23.01.2020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008784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 für 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23.01.2020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rgbClr val="00ACAC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rgbClr val="00ACAC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129638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ahr oder Fal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rgbClr val="00ACAC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23.01.2020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291194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23.01.2020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369210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23.01.2020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95216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00ACAC">
                <a:alpha val="3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CAC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00ACAC">
                <a:alpha val="72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CAC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00ACAC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CAC">
                <a:alpha val="65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00ACAC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rgbClr val="00ACAC">
                <a:alpha val="84706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744B79-0A23-4630-A687-5F1821FCC1C1}" type="datetimeFigureOut">
              <a:rPr lang="de-DE" smtClean="0"/>
              <a:t>23.01.2020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 dirty="0"/>
              <a:t>Bifos e.V.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00ACAC"/>
                </a:solidFill>
              </a:defRPr>
            </a:lvl1pPr>
          </a:lstStyle>
          <a:p>
            <a:fld id="{06EAA1A9-3CE3-4CFA-A32D-67C1EED0485E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3922" y="6041362"/>
            <a:ext cx="2422937" cy="646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501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rgbClr val="00ACAC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rgbClr val="00ACAC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rgbClr val="00ACAC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rgbClr val="00ACAC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rgbClr val="00ACAC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rgbClr val="00ACAC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wf.de/forschung/was-ist-forschung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partkommplus.de/forschung/partizipative-forschung/" TargetMode="Externa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38897" y="4754644"/>
            <a:ext cx="7766936" cy="1646302"/>
          </a:xfrm>
        </p:spPr>
        <p:txBody>
          <a:bodyPr/>
          <a:lstStyle/>
          <a:p>
            <a:pPr algn="ctr"/>
            <a:br>
              <a:rPr lang="de-DE" dirty="0"/>
            </a:br>
            <a:br>
              <a:rPr lang="de-DE" dirty="0"/>
            </a:br>
            <a:r>
              <a:rPr lang="de-DE" dirty="0"/>
              <a:t>Workshop</a:t>
            </a:r>
            <a:br>
              <a:rPr lang="de-DE" dirty="0"/>
            </a:br>
            <a:r>
              <a:rPr lang="de-DE" dirty="0"/>
              <a:t>Teilhabe von Menschen mit Behinderung – </a:t>
            </a:r>
            <a:br>
              <a:rPr lang="de-DE" dirty="0"/>
            </a:br>
            <a:r>
              <a:rPr lang="de-DE" dirty="0"/>
              <a:t>was und wie wird da geforscht? </a:t>
            </a:r>
            <a:br>
              <a:rPr lang="de-DE" dirty="0"/>
            </a:br>
            <a:r>
              <a:rPr lang="de-DE" dirty="0"/>
              <a:t>24. Januar 2020</a:t>
            </a:r>
            <a:br>
              <a:rPr lang="de-DE" dirty="0"/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69919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4472" y="60670"/>
            <a:ext cx="8596668" cy="890726"/>
          </a:xfrm>
        </p:spPr>
        <p:txBody>
          <a:bodyPr>
            <a:normAutofit/>
          </a:bodyPr>
          <a:lstStyle/>
          <a:p>
            <a:pPr algn="ctr"/>
            <a:r>
              <a:rPr lang="de-DE" sz="4000" dirty="0"/>
              <a:t>Programm Teil 1</a:t>
            </a:r>
          </a:p>
        </p:txBody>
      </p:sp>
      <p:sp>
        <p:nvSpPr>
          <p:cNvPr id="3" name="Untertitel 2"/>
          <p:cNvSpPr txBox="1">
            <a:spLocks/>
          </p:cNvSpPr>
          <p:nvPr/>
        </p:nvSpPr>
        <p:spPr>
          <a:xfrm>
            <a:off x="544637" y="3074369"/>
            <a:ext cx="8507087" cy="2832235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446983" y="1238993"/>
            <a:ext cx="9068726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600" dirty="0"/>
              <a:t>10:30 Uhr	Begrüßung und Einführung sowie </a:t>
            </a:r>
          </a:p>
          <a:p>
            <a:r>
              <a:rPr lang="de-DE" sz="2600" dirty="0"/>
              <a:t>		kurze Vorstellungsrunde</a:t>
            </a:r>
          </a:p>
          <a:p>
            <a:r>
              <a:rPr lang="de-DE" sz="2600" dirty="0"/>
              <a:t>		Input zum Thema Partizipative Forschung</a:t>
            </a:r>
          </a:p>
          <a:p>
            <a:endParaRPr lang="de-DE" sz="2600" dirty="0"/>
          </a:p>
          <a:p>
            <a:r>
              <a:rPr lang="de-DE" sz="2600" dirty="0"/>
              <a:t>			Kurze Pause</a:t>
            </a:r>
          </a:p>
          <a:p>
            <a:endParaRPr lang="de-DE" sz="2600" dirty="0"/>
          </a:p>
          <a:p>
            <a:r>
              <a:rPr lang="de-DE" sz="2600" dirty="0"/>
              <a:t>11:15 Uhr	Teilhabe und Teilhabeforschung – </a:t>
            </a:r>
          </a:p>
          <a:p>
            <a:r>
              <a:rPr lang="de-DE" sz="2600" dirty="0"/>
              <a:t>		was und wie wird da geforscht? </a:t>
            </a:r>
          </a:p>
          <a:p>
            <a:r>
              <a:rPr lang="de-DE" sz="2600" dirty="0"/>
              <a:t>		(Beispielprojekt: Älter werden mit Kleinwuchs, 		Anforderungen an 	Präventionsmaßnahmen)</a:t>
            </a:r>
          </a:p>
          <a:p>
            <a:endParaRPr lang="de-DE" sz="2600" dirty="0"/>
          </a:p>
          <a:p>
            <a:r>
              <a:rPr lang="de-DE" sz="2600" dirty="0"/>
              <a:t>		Referentin: Dr. Katrin Grüber (IMEW)</a:t>
            </a:r>
          </a:p>
          <a:p>
            <a:endParaRPr lang="de-DE" sz="2600" dirty="0"/>
          </a:p>
          <a:p>
            <a:endParaRPr lang="de-DE" sz="2400" dirty="0"/>
          </a:p>
          <a:p>
            <a:pPr marL="285750" indent="-285750">
              <a:buFontTx/>
              <a:buChar char="-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88117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4472" y="60670"/>
            <a:ext cx="8596668" cy="890726"/>
          </a:xfrm>
        </p:spPr>
        <p:txBody>
          <a:bodyPr>
            <a:normAutofit/>
          </a:bodyPr>
          <a:lstStyle/>
          <a:p>
            <a:pPr algn="ctr"/>
            <a:r>
              <a:rPr lang="de-DE" sz="4000" dirty="0"/>
              <a:t>Programm Teil 2</a:t>
            </a:r>
          </a:p>
        </p:txBody>
      </p:sp>
      <p:sp>
        <p:nvSpPr>
          <p:cNvPr id="3" name="Untertitel 2"/>
          <p:cNvSpPr txBox="1">
            <a:spLocks/>
          </p:cNvSpPr>
          <p:nvPr/>
        </p:nvSpPr>
        <p:spPr>
          <a:xfrm>
            <a:off x="544637" y="3074369"/>
            <a:ext cx="8507087" cy="2832235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544637" y="1194604"/>
            <a:ext cx="906872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600" dirty="0"/>
              <a:t>12:15 Uhr		Mittagspause</a:t>
            </a:r>
          </a:p>
          <a:p>
            <a:endParaRPr lang="de-DE" sz="2600" dirty="0"/>
          </a:p>
          <a:p>
            <a:endParaRPr lang="de-DE" sz="2600" dirty="0"/>
          </a:p>
          <a:p>
            <a:r>
              <a:rPr lang="de-DE" sz="2600" dirty="0"/>
              <a:t>13:00 Uhr	Teilhabe und Teilhabeforschung aus Sicht eines 		Experten in eigener Sache </a:t>
            </a:r>
          </a:p>
          <a:p>
            <a:r>
              <a:rPr lang="de-DE" sz="2600" dirty="0"/>
              <a:t>		(Beispielprojekt: Barrierefreies Arbeiten für 		Menschen mit psychischen Beeinträchtigungen)</a:t>
            </a:r>
          </a:p>
          <a:p>
            <a:endParaRPr lang="de-DE" sz="2600" dirty="0"/>
          </a:p>
          <a:p>
            <a:r>
              <a:rPr lang="de-DE" sz="2600" dirty="0"/>
              <a:t>		Referent: Thomas </a:t>
            </a:r>
            <a:r>
              <a:rPr lang="de-DE" sz="2600" dirty="0" err="1"/>
              <a:t>Künneke</a:t>
            </a:r>
            <a:r>
              <a:rPr lang="de-DE" sz="2600" dirty="0"/>
              <a:t> (Kellerkinder e. V.) </a:t>
            </a:r>
          </a:p>
          <a:p>
            <a:endParaRPr lang="de-DE" sz="2600" dirty="0"/>
          </a:p>
          <a:p>
            <a:endParaRPr lang="de-DE" sz="2600" dirty="0"/>
          </a:p>
          <a:p>
            <a:r>
              <a:rPr lang="de-DE" sz="2600" dirty="0"/>
              <a:t>14:10 Uhr		Kaffee-Pause</a:t>
            </a:r>
          </a:p>
          <a:p>
            <a:endParaRPr lang="de-DE" sz="2400" dirty="0"/>
          </a:p>
          <a:p>
            <a:endParaRPr lang="de-DE" sz="2400" dirty="0"/>
          </a:p>
          <a:p>
            <a:pPr marL="285750" indent="-285750">
              <a:buFontTx/>
              <a:buChar char="-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85690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4472" y="60670"/>
            <a:ext cx="8596668" cy="890726"/>
          </a:xfrm>
        </p:spPr>
        <p:txBody>
          <a:bodyPr>
            <a:normAutofit/>
          </a:bodyPr>
          <a:lstStyle/>
          <a:p>
            <a:pPr algn="ctr"/>
            <a:r>
              <a:rPr lang="de-DE" sz="4000" dirty="0"/>
              <a:t>Programm Teil 3</a:t>
            </a:r>
          </a:p>
        </p:txBody>
      </p:sp>
      <p:sp>
        <p:nvSpPr>
          <p:cNvPr id="3" name="Untertitel 2"/>
          <p:cNvSpPr txBox="1">
            <a:spLocks/>
          </p:cNvSpPr>
          <p:nvPr/>
        </p:nvSpPr>
        <p:spPr>
          <a:xfrm>
            <a:off x="544637" y="3074369"/>
            <a:ext cx="8507087" cy="2832235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544637" y="1148191"/>
            <a:ext cx="9345087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600" dirty="0"/>
              <a:t>14:30 Uhr	Diskussion in Kleinarbeitsgruppen</a:t>
            </a:r>
          </a:p>
          <a:p>
            <a:endParaRPr lang="de-DE" sz="1200" dirty="0"/>
          </a:p>
          <a:p>
            <a:r>
              <a:rPr lang="de-DE" sz="2600" dirty="0"/>
              <a:t>AG 1 mit Dr. Katrin Grüber: „Teilhabe partizipativ erforschen…vom Problem hin zur Forschungsfrage“</a:t>
            </a:r>
          </a:p>
          <a:p>
            <a:endParaRPr lang="de-DE" sz="1200" dirty="0"/>
          </a:p>
          <a:p>
            <a:r>
              <a:rPr lang="de-DE" sz="2600" dirty="0"/>
              <a:t>AG 2 mit Thomas </a:t>
            </a:r>
            <a:r>
              <a:rPr lang="de-DE" sz="2600" dirty="0" err="1"/>
              <a:t>Künneke</a:t>
            </a:r>
            <a:r>
              <a:rPr lang="de-DE" sz="2600" dirty="0"/>
              <a:t>: „Wie partizipativ kann oder sollte (Teilhabe-)Forschung sein?“ (Bedingungen und Anforderungen, Grenzen und Hindernisse)</a:t>
            </a:r>
          </a:p>
          <a:p>
            <a:endParaRPr lang="de-DE" sz="1200" dirty="0"/>
          </a:p>
          <a:p>
            <a:r>
              <a:rPr lang="de-DE" sz="2600" dirty="0"/>
              <a:t>Kurze Ergebniszusammenfassung</a:t>
            </a:r>
          </a:p>
          <a:p>
            <a:endParaRPr lang="de-DE" sz="2600" dirty="0"/>
          </a:p>
          <a:p>
            <a:r>
              <a:rPr lang="de-DE" sz="2600" dirty="0"/>
              <a:t>15:15 Uhr	Abschluss und Feedback sowie Verabschiedung</a:t>
            </a:r>
          </a:p>
          <a:p>
            <a:endParaRPr lang="de-DE" sz="2600" dirty="0"/>
          </a:p>
          <a:p>
            <a:r>
              <a:rPr lang="de-DE" sz="2600" dirty="0"/>
              <a:t>15:30 Uhr	Ende</a:t>
            </a:r>
          </a:p>
          <a:p>
            <a:endParaRPr lang="de-DE" sz="2400" dirty="0"/>
          </a:p>
          <a:p>
            <a:endParaRPr lang="de-DE" sz="2400" dirty="0"/>
          </a:p>
          <a:p>
            <a:pPr marL="285750" indent="-285750">
              <a:buFontTx/>
              <a:buChar char="-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36734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44637" y="2219915"/>
            <a:ext cx="8596668" cy="890726"/>
          </a:xfrm>
        </p:spPr>
        <p:txBody>
          <a:bodyPr>
            <a:noAutofit/>
          </a:bodyPr>
          <a:lstStyle/>
          <a:p>
            <a:pPr algn="ctr"/>
            <a:r>
              <a:rPr lang="de-DE" sz="4400" dirty="0"/>
              <a:t>Das Projekt </a:t>
            </a:r>
            <a:br>
              <a:rPr lang="de-DE" sz="4400" dirty="0"/>
            </a:br>
            <a:r>
              <a:rPr lang="de-DE" sz="4400" dirty="0"/>
              <a:t>„An Wissenschaft und Forschung teilhaben“</a:t>
            </a:r>
          </a:p>
        </p:txBody>
      </p:sp>
      <p:sp>
        <p:nvSpPr>
          <p:cNvPr id="3" name="Untertitel 2"/>
          <p:cNvSpPr txBox="1">
            <a:spLocks/>
          </p:cNvSpPr>
          <p:nvPr/>
        </p:nvSpPr>
        <p:spPr>
          <a:xfrm>
            <a:off x="544637" y="3074369"/>
            <a:ext cx="8507087" cy="2832235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544637" y="1148191"/>
            <a:ext cx="934508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de-DE" sz="2400" dirty="0"/>
          </a:p>
          <a:p>
            <a:endParaRPr lang="de-DE" sz="2400" dirty="0"/>
          </a:p>
          <a:p>
            <a:pPr marL="285750" indent="-285750">
              <a:buFontTx/>
              <a:buChar char="-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4358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Bildungs- und Forschungsinstitut zum selbstbestimmten Leben Behinderter e.V.</a:t>
            </a:r>
          </a:p>
        </p:txBody>
      </p:sp>
      <p:sp>
        <p:nvSpPr>
          <p:cNvPr id="3" name="Untertitel 2"/>
          <p:cNvSpPr txBox="1">
            <a:spLocks/>
          </p:cNvSpPr>
          <p:nvPr/>
        </p:nvSpPr>
        <p:spPr>
          <a:xfrm>
            <a:off x="544637" y="3074369"/>
            <a:ext cx="8507087" cy="2832235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843148" y="1876301"/>
            <a:ext cx="8858992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/>
              <a:t>-    </a:t>
            </a:r>
            <a:r>
              <a:rPr lang="de-DE" sz="2400" dirty="0"/>
              <a:t>gegründet 1992</a:t>
            </a:r>
          </a:p>
          <a:p>
            <a:pPr marL="342900" indent="-342900">
              <a:buFontTx/>
              <a:buChar char="-"/>
            </a:pPr>
            <a:r>
              <a:rPr lang="de-DE" sz="2400" dirty="0"/>
              <a:t>Mitglied der Interessenvertretung Selbstbestimmt Leben in </a:t>
            </a:r>
          </a:p>
          <a:p>
            <a:r>
              <a:rPr lang="de-DE" sz="2400" dirty="0"/>
              <a:t>    Deutschland – ISL e.V.</a:t>
            </a:r>
          </a:p>
          <a:p>
            <a:pPr marL="285750" indent="-285750">
              <a:buFontTx/>
              <a:buChar char="-"/>
            </a:pPr>
            <a:r>
              <a:rPr lang="de-DE" sz="2400" dirty="0"/>
              <a:t> bundesweite Arbeit</a:t>
            </a:r>
          </a:p>
          <a:p>
            <a:pPr algn="ctr"/>
            <a:r>
              <a:rPr lang="de-DE" sz="3200" dirty="0">
                <a:solidFill>
                  <a:srgbClr val="00ACAC"/>
                </a:solidFill>
                <a:ea typeface="+mj-ea"/>
                <a:cs typeface="+mj-cs"/>
              </a:rPr>
              <a:t>Ziele:</a:t>
            </a:r>
            <a:endParaRPr lang="de-DE" sz="2400" dirty="0"/>
          </a:p>
          <a:p>
            <a:endParaRPr lang="de-DE" sz="2400" dirty="0"/>
          </a:p>
          <a:p>
            <a:pPr marL="285750" indent="-285750">
              <a:buFontTx/>
              <a:buChar char="-"/>
            </a:pPr>
            <a:r>
              <a:rPr lang="de-DE" sz="2400" dirty="0"/>
              <a:t>Informationen für ein selbstbestimmten Leben behinderter Menschen und für die Vertretung der eigenen Interessen</a:t>
            </a:r>
          </a:p>
          <a:p>
            <a:pPr marL="285750" indent="-285750">
              <a:buFontTx/>
              <a:buChar char="-"/>
            </a:pPr>
            <a:r>
              <a:rPr lang="de-DE" sz="2400" dirty="0"/>
              <a:t>emanzipatorische Forschung im Bereich der Behinderung fördern</a:t>
            </a:r>
          </a:p>
          <a:p>
            <a:r>
              <a:rPr lang="de-DE" sz="2400" dirty="0"/>
              <a:t>-  Sichtbarmachen der Perspektive behinderter Menschen</a:t>
            </a:r>
          </a:p>
          <a:p>
            <a:pPr marL="285750" indent="-285750">
              <a:buFontTx/>
              <a:buChar char="-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68809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44637" y="132071"/>
            <a:ext cx="8596668" cy="1571538"/>
          </a:xfrm>
        </p:spPr>
        <p:txBody>
          <a:bodyPr>
            <a:normAutofit fontScale="90000"/>
          </a:bodyPr>
          <a:lstStyle/>
          <a:p>
            <a:r>
              <a:rPr lang="de-DE" dirty="0"/>
              <a:t>Projekt</a:t>
            </a:r>
            <a:br>
              <a:rPr lang="de-DE" dirty="0"/>
            </a:br>
            <a:r>
              <a:rPr lang="de-DE" dirty="0"/>
              <a:t>„An Wissenschaft und Forschung teilhaben –</a:t>
            </a:r>
            <a:br>
              <a:rPr lang="de-DE" dirty="0"/>
            </a:br>
            <a:r>
              <a:rPr lang="de-DE" dirty="0"/>
              <a:t>informieren, qualifizieren, beteiligen“</a:t>
            </a:r>
          </a:p>
        </p:txBody>
      </p:sp>
      <p:sp>
        <p:nvSpPr>
          <p:cNvPr id="3" name="Untertitel 2"/>
          <p:cNvSpPr txBox="1">
            <a:spLocks/>
          </p:cNvSpPr>
          <p:nvPr/>
        </p:nvSpPr>
        <p:spPr>
          <a:xfrm>
            <a:off x="544637" y="3074369"/>
            <a:ext cx="8507087" cy="2832235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544637" y="1817578"/>
            <a:ext cx="9312428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Tx/>
              <a:buChar char="-"/>
            </a:pPr>
            <a:r>
              <a:rPr lang="de-DE" sz="2600" dirty="0"/>
              <a:t>Serviceangebot für wirksame Partizipation an und in der Forschung für Menschen mit Behinderungen</a:t>
            </a:r>
          </a:p>
          <a:p>
            <a:pPr marL="457200" indent="-457200">
              <a:buFontTx/>
              <a:buChar char="-"/>
            </a:pPr>
            <a:r>
              <a:rPr lang="de-DE" sz="2600" dirty="0"/>
              <a:t>Motto: Vom Objekt der Forschung zur selbstbewussten und informierten Expert*in </a:t>
            </a:r>
            <a:r>
              <a:rPr lang="de-DE" sz="2600" dirty="0" err="1"/>
              <a:t>in</a:t>
            </a:r>
            <a:r>
              <a:rPr lang="de-DE" sz="2600" dirty="0"/>
              <a:t> eigener Sache</a:t>
            </a:r>
          </a:p>
          <a:p>
            <a:pPr marL="457200" indent="-457200">
              <a:buFontTx/>
              <a:buChar char="-"/>
            </a:pPr>
            <a:endParaRPr lang="de-DE" sz="1000" dirty="0"/>
          </a:p>
          <a:p>
            <a:r>
              <a:rPr lang="de-DE" sz="2800" dirty="0">
                <a:solidFill>
                  <a:srgbClr val="00ACAC"/>
                </a:solidFill>
                <a:ea typeface="+mj-ea"/>
                <a:cs typeface="+mj-cs"/>
              </a:rPr>
              <a:t>Bestandteile:</a:t>
            </a:r>
            <a:endParaRPr lang="de-DE" sz="2800" dirty="0"/>
          </a:p>
          <a:p>
            <a:pPr marL="285750" indent="-285750">
              <a:buFontTx/>
              <a:buChar char="-"/>
            </a:pPr>
            <a:r>
              <a:rPr lang="de-DE" sz="2600" dirty="0"/>
              <a:t>Website mit Erklärung zu Begriffen und Methoden sowie Hinweise auf partizipative Forschungsprojekte</a:t>
            </a:r>
          </a:p>
          <a:p>
            <a:pPr marL="285750" indent="-285750">
              <a:buFontTx/>
              <a:buChar char="-"/>
            </a:pPr>
            <a:r>
              <a:rPr lang="de-DE" sz="2600" dirty="0"/>
              <a:t>Handreichung</a:t>
            </a:r>
          </a:p>
          <a:p>
            <a:pPr marL="285750" indent="-285750">
              <a:buFontTx/>
              <a:buChar char="-"/>
            </a:pPr>
            <a:r>
              <a:rPr lang="de-DE" sz="2600" dirty="0"/>
              <a:t>Vier Workshops</a:t>
            </a:r>
          </a:p>
          <a:p>
            <a:pPr marL="285750" indent="-285750">
              <a:buFontTx/>
              <a:buChar char="-"/>
            </a:pPr>
            <a:endParaRPr lang="de-DE" sz="1000" dirty="0"/>
          </a:p>
          <a:p>
            <a:pPr marL="285750" indent="-285750">
              <a:buFontTx/>
              <a:buChar char="-"/>
            </a:pPr>
            <a:r>
              <a:rPr lang="de-DE" sz="2600" dirty="0"/>
              <a:t>Nächster Termin: 11.02.20 im ABSV Berlin „Partizipation </a:t>
            </a:r>
          </a:p>
          <a:p>
            <a:r>
              <a:rPr lang="de-DE" sz="2600" dirty="0"/>
              <a:t>   in der Forschung – wie kann das gehen?“</a:t>
            </a:r>
          </a:p>
          <a:p>
            <a:pPr marL="285750" indent="-285750">
              <a:buFontTx/>
              <a:buChar char="-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860318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9FE6B2-8733-41F2-B730-EF4B00C7F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057" y="374709"/>
            <a:ext cx="8596668" cy="3403600"/>
          </a:xfrm>
        </p:spPr>
        <p:txBody>
          <a:bodyPr>
            <a:normAutofit/>
          </a:bodyPr>
          <a:lstStyle/>
          <a:p>
            <a:pPr algn="ctr"/>
            <a:r>
              <a:rPr lang="de-DE" sz="6600" dirty="0"/>
              <a:t>Vorstellungsrunde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07EAB4-E0C9-4741-BA2D-79831D70E6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724" y="3329497"/>
            <a:ext cx="8596668" cy="1570962"/>
          </a:xfrm>
        </p:spPr>
        <p:txBody>
          <a:bodyPr>
            <a:noAutofit/>
          </a:bodyPr>
          <a:lstStyle/>
          <a:p>
            <a:pPr marL="285750" indent="-285750">
              <a:buFontTx/>
              <a:buChar char="-"/>
            </a:pPr>
            <a:r>
              <a:rPr lang="de-DE" sz="3200" dirty="0">
                <a:solidFill>
                  <a:schemeClr val="tx1"/>
                </a:solidFill>
              </a:rPr>
              <a:t>Name</a:t>
            </a:r>
          </a:p>
          <a:p>
            <a:pPr marL="285750" indent="-285750">
              <a:buFontTx/>
              <a:buChar char="-"/>
            </a:pPr>
            <a:r>
              <a:rPr lang="de-DE" sz="3200" dirty="0">
                <a:solidFill>
                  <a:schemeClr val="tx1"/>
                </a:solidFill>
              </a:rPr>
              <a:t>Institution, Verein, Ort, …</a:t>
            </a:r>
          </a:p>
          <a:p>
            <a:pPr marL="285750" indent="-285750">
              <a:buFontTx/>
              <a:buChar char="-"/>
            </a:pPr>
            <a:r>
              <a:rPr lang="de-DE" sz="3200" dirty="0">
                <a:solidFill>
                  <a:schemeClr val="tx1"/>
                </a:solidFill>
              </a:rPr>
              <a:t>Welche Erwartung haben Sie an den Workshop? Warum sind Sie heute hier?</a:t>
            </a:r>
          </a:p>
        </p:txBody>
      </p:sp>
    </p:spTree>
    <p:extLst>
      <p:ext uri="{BB962C8B-B14F-4D97-AF65-F5344CB8AC3E}">
        <p14:creationId xmlns:p14="http://schemas.microsoft.com/office/powerpoint/2010/main" val="5603781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44637" y="2219915"/>
            <a:ext cx="8596668" cy="890726"/>
          </a:xfrm>
        </p:spPr>
        <p:txBody>
          <a:bodyPr>
            <a:noAutofit/>
          </a:bodyPr>
          <a:lstStyle/>
          <a:p>
            <a:pPr algn="ctr"/>
            <a:r>
              <a:rPr lang="de-DE" sz="6000" dirty="0"/>
              <a:t>Partizipative Forschung –</a:t>
            </a:r>
            <a:br>
              <a:rPr lang="de-DE" sz="6000" dirty="0"/>
            </a:br>
            <a:r>
              <a:rPr lang="de-DE" sz="6000" dirty="0"/>
              <a:t>Was ist das?</a:t>
            </a:r>
          </a:p>
        </p:txBody>
      </p:sp>
      <p:sp>
        <p:nvSpPr>
          <p:cNvPr id="3" name="Untertitel 2"/>
          <p:cNvSpPr txBox="1">
            <a:spLocks/>
          </p:cNvSpPr>
          <p:nvPr/>
        </p:nvSpPr>
        <p:spPr>
          <a:xfrm>
            <a:off x="544637" y="3074369"/>
            <a:ext cx="8507087" cy="2832235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544637" y="1148191"/>
            <a:ext cx="934508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de-DE" sz="2400" dirty="0"/>
          </a:p>
          <a:p>
            <a:endParaRPr lang="de-DE" sz="2400" dirty="0"/>
          </a:p>
          <a:p>
            <a:pPr marL="285750" indent="-285750">
              <a:buFontTx/>
              <a:buChar char="-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265013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33919" y="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de-DE" dirty="0"/>
              <a:t>Forschungsprozess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F35508AF-E779-43F9-B0F2-BE48E77E9E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3818" y="660400"/>
            <a:ext cx="9700195" cy="590921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de-DE" sz="10400" dirty="0"/>
              <a:t>„Forschung ist die gezielte Suche nach neuen Erkenntnissen – im Gegensatz zum zufälligen Entdecken – sowie deren systematische Dokumentation und Veröffentlichung.“</a:t>
            </a:r>
          </a:p>
          <a:p>
            <a:pPr marL="0" indent="0">
              <a:buNone/>
            </a:pPr>
            <a:r>
              <a:rPr lang="de-DE" sz="4800" dirty="0"/>
              <a:t>(</a:t>
            </a:r>
            <a:r>
              <a:rPr lang="de-DE" sz="4800" dirty="0">
                <a:hlinkClick r:id="rId3"/>
              </a:rPr>
              <a:t>https://www.bbwf.de/forschung/was-ist-forschung/</a:t>
            </a:r>
            <a:r>
              <a:rPr lang="de-DE" sz="4800" dirty="0"/>
              <a:t>)</a:t>
            </a:r>
          </a:p>
          <a:p>
            <a:pPr marL="0" indent="0">
              <a:buNone/>
            </a:pPr>
            <a:endParaRPr lang="de-DE" sz="3200" dirty="0"/>
          </a:p>
          <a:p>
            <a:pPr>
              <a:buFontTx/>
              <a:buChar char="-"/>
            </a:pPr>
            <a:r>
              <a:rPr lang="de-DE" sz="10400" dirty="0"/>
              <a:t>Forschungsbedarf und Forschungsfrage: Es gibt ein (wissenschaftliches) Problem oder Nicht-Wissen</a:t>
            </a:r>
          </a:p>
          <a:p>
            <a:pPr>
              <a:buFontTx/>
              <a:buChar char="-"/>
            </a:pPr>
            <a:r>
              <a:rPr lang="de-DE" sz="10400" dirty="0"/>
              <a:t>Forschungs-Förderung: Antrag stellen auf Mittel</a:t>
            </a:r>
          </a:p>
          <a:p>
            <a:pPr>
              <a:buFontTx/>
              <a:buChar char="-"/>
            </a:pPr>
            <a:r>
              <a:rPr lang="de-DE" sz="10400" dirty="0"/>
              <a:t>Forschungs-Planung: Forschungsdesign und Forschungsmethoden</a:t>
            </a:r>
          </a:p>
          <a:p>
            <a:pPr>
              <a:buFontTx/>
              <a:buChar char="-"/>
            </a:pPr>
            <a:r>
              <a:rPr lang="de-DE" sz="10400" dirty="0"/>
              <a:t>Forschungs-Durchführung: Erhebung von Daten und Informationen mit Hilfe der ausgewählten Methoden</a:t>
            </a:r>
          </a:p>
          <a:p>
            <a:pPr>
              <a:buFontTx/>
              <a:buChar char="-"/>
            </a:pPr>
            <a:r>
              <a:rPr lang="de-DE" sz="10400" dirty="0"/>
              <a:t>Auswertung der Daten und der Erkenntnisse, Reflektion</a:t>
            </a:r>
          </a:p>
          <a:p>
            <a:pPr>
              <a:buFontTx/>
              <a:buChar char="-"/>
            </a:pPr>
            <a:r>
              <a:rPr lang="de-DE" sz="10400" dirty="0"/>
              <a:t>Forschungs-Ergebnis</a:t>
            </a:r>
          </a:p>
          <a:p>
            <a:pPr>
              <a:buFontTx/>
              <a:buChar char="-"/>
            </a:pPr>
            <a:r>
              <a:rPr lang="de-DE" sz="10400" dirty="0"/>
              <a:t>Forschungs-Verwertung: Veröffentlichung (wissenschaftliche Artikel und Bücher, Informationsbroschüren, Leitfäden, Videos...) und Nutzung</a:t>
            </a:r>
          </a:p>
          <a:p>
            <a:pPr>
              <a:buFontTx/>
              <a:buChar char="-"/>
            </a:pPr>
            <a:endParaRPr lang="de-DE" dirty="0"/>
          </a:p>
        </p:txBody>
      </p:sp>
      <p:sp>
        <p:nvSpPr>
          <p:cNvPr id="3" name="Untertitel 2"/>
          <p:cNvSpPr txBox="1">
            <a:spLocks/>
          </p:cNvSpPr>
          <p:nvPr/>
        </p:nvSpPr>
        <p:spPr>
          <a:xfrm>
            <a:off x="544637" y="3074369"/>
            <a:ext cx="8507087" cy="2832235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077551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9FE6B2-8733-41F2-B730-EF4B00C7F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115" y="0"/>
            <a:ext cx="8596668" cy="3403600"/>
          </a:xfrm>
        </p:spPr>
        <p:txBody>
          <a:bodyPr>
            <a:normAutofit/>
          </a:bodyPr>
          <a:lstStyle/>
          <a:p>
            <a:pPr algn="ctr"/>
            <a:r>
              <a:rPr lang="de-DE" sz="6600" dirty="0"/>
              <a:t>Forschung und Wissenschaft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07EAB4-E0C9-4741-BA2D-79831D70E6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6645" y="3578071"/>
            <a:ext cx="8596668" cy="1570962"/>
          </a:xfrm>
        </p:spPr>
        <p:txBody>
          <a:bodyPr>
            <a:noAutofit/>
          </a:bodyPr>
          <a:lstStyle/>
          <a:p>
            <a:r>
              <a:rPr lang="de-DE" sz="3200" dirty="0">
                <a:solidFill>
                  <a:schemeClr val="tx1"/>
                </a:solidFill>
              </a:rPr>
              <a:t>Welche Erfahrungen haben Sie mit Forschung und/oder Wissenschaftler*innen?</a:t>
            </a:r>
          </a:p>
        </p:txBody>
      </p:sp>
    </p:spTree>
    <p:extLst>
      <p:ext uri="{BB962C8B-B14F-4D97-AF65-F5344CB8AC3E}">
        <p14:creationId xmlns:p14="http://schemas.microsoft.com/office/powerpoint/2010/main" val="23198907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9FE6B2-8733-41F2-B730-EF4B00C7F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115" y="0"/>
            <a:ext cx="8596668" cy="2281561"/>
          </a:xfrm>
        </p:spPr>
        <p:txBody>
          <a:bodyPr>
            <a:normAutofit/>
          </a:bodyPr>
          <a:lstStyle/>
          <a:p>
            <a:pPr algn="ctr"/>
            <a:r>
              <a:rPr lang="de-DE" sz="3600" dirty="0"/>
              <a:t>Und was ist jetzt </a:t>
            </a:r>
            <a:br>
              <a:rPr lang="de-DE" sz="3600" dirty="0"/>
            </a:br>
            <a:r>
              <a:rPr lang="de-DE" sz="3600" dirty="0"/>
              <a:t>PARTIZIPATIVE Forschung?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07EAB4-E0C9-4741-BA2D-79831D70E6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6947" y="3502628"/>
            <a:ext cx="8596668" cy="1570962"/>
          </a:xfrm>
        </p:spPr>
        <p:txBody>
          <a:bodyPr>
            <a:noAutofit/>
          </a:bodyPr>
          <a:lstStyle/>
          <a:p>
            <a:r>
              <a:rPr lang="de-DE" sz="3200" dirty="0">
                <a:solidFill>
                  <a:schemeClr val="tx1"/>
                </a:solidFill>
              </a:rPr>
              <a:t>„Partizipative Forschung stellt den Versuch dar, einen Erkenntnisprozess zu initiieren und zu gestalten, an dem im Prinzip alle Personen und Gruppen als </a:t>
            </a:r>
            <a:r>
              <a:rPr lang="de-DE" sz="3200" b="1" dirty="0">
                <a:solidFill>
                  <a:schemeClr val="tx1"/>
                </a:solidFill>
              </a:rPr>
              <a:t>aktiv Entscheidende </a:t>
            </a:r>
            <a:r>
              <a:rPr lang="de-DE" sz="3200" dirty="0">
                <a:solidFill>
                  <a:schemeClr val="tx1"/>
                </a:solidFill>
              </a:rPr>
              <a:t>beteiligt werden, die von dem jeweiligen Thema und der Fragestellung </a:t>
            </a:r>
            <a:r>
              <a:rPr lang="de-DE" sz="3200" b="1" dirty="0">
                <a:solidFill>
                  <a:schemeClr val="tx1"/>
                </a:solidFill>
              </a:rPr>
              <a:t>betroffen</a:t>
            </a:r>
            <a:r>
              <a:rPr lang="de-DE" sz="3200" dirty="0">
                <a:solidFill>
                  <a:schemeClr val="tx1"/>
                </a:solidFill>
              </a:rPr>
              <a:t> sind.“</a:t>
            </a:r>
          </a:p>
          <a:p>
            <a:endParaRPr lang="de-DE" sz="3200" dirty="0">
              <a:solidFill>
                <a:schemeClr val="tx1"/>
              </a:solidFill>
            </a:endParaRPr>
          </a:p>
          <a:p>
            <a:r>
              <a:rPr lang="de-DE" sz="1600" dirty="0">
                <a:solidFill>
                  <a:schemeClr val="tx1"/>
                </a:solidFill>
              </a:rPr>
              <a:t>(Bergold, </a:t>
            </a:r>
            <a:r>
              <a:rPr lang="de-DE" sz="1600" dirty="0" err="1">
                <a:solidFill>
                  <a:schemeClr val="tx1"/>
                </a:solidFill>
              </a:rPr>
              <a:t>Jarg</a:t>
            </a:r>
            <a:r>
              <a:rPr lang="de-DE" sz="1600" dirty="0">
                <a:solidFill>
                  <a:schemeClr val="tx1"/>
                </a:solidFill>
              </a:rPr>
              <a:t> B.: Partizipative Forschung und Forschungsstrategien </a:t>
            </a:r>
            <a:r>
              <a:rPr lang="de-DE" sz="1600" dirty="0" err="1">
                <a:solidFill>
                  <a:schemeClr val="tx1"/>
                </a:solidFill>
              </a:rPr>
              <a:t>eNewsletter</a:t>
            </a:r>
            <a:r>
              <a:rPr lang="de-DE" sz="1600" dirty="0">
                <a:solidFill>
                  <a:schemeClr val="tx1"/>
                </a:solidFill>
              </a:rPr>
              <a:t> Wegweiser Bürgergesellschaft 08/2013 vom 10.05.2013)  </a:t>
            </a:r>
          </a:p>
        </p:txBody>
      </p:sp>
    </p:spTree>
    <p:extLst>
      <p:ext uri="{BB962C8B-B14F-4D97-AF65-F5344CB8AC3E}">
        <p14:creationId xmlns:p14="http://schemas.microsoft.com/office/powerpoint/2010/main" val="19265767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9FE6B2-8733-41F2-B730-EF4B00C7F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870" y="0"/>
            <a:ext cx="8596668" cy="1669002"/>
          </a:xfrm>
        </p:spPr>
        <p:txBody>
          <a:bodyPr>
            <a:normAutofit/>
          </a:bodyPr>
          <a:lstStyle/>
          <a:p>
            <a:pPr algn="ctr"/>
            <a:r>
              <a:rPr lang="de-DE" sz="3600" dirty="0"/>
              <a:t>Und was ist jetzt </a:t>
            </a:r>
            <a:br>
              <a:rPr lang="de-DE" sz="3600" dirty="0"/>
            </a:br>
            <a:r>
              <a:rPr lang="de-DE" sz="3600" dirty="0"/>
              <a:t>PARTIZIPATIVE Forschung?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07EAB4-E0C9-4741-BA2D-79831D70E6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9393" y="3429000"/>
            <a:ext cx="8936163" cy="1802167"/>
          </a:xfrm>
        </p:spPr>
        <p:txBody>
          <a:bodyPr>
            <a:noAutofit/>
          </a:bodyPr>
          <a:lstStyle/>
          <a:p>
            <a:r>
              <a:rPr lang="de-DE" sz="2600" dirty="0">
                <a:solidFill>
                  <a:schemeClr val="tx1"/>
                </a:solidFill>
              </a:rPr>
              <a:t>„Die partizipative Forschung ist ein Forschungsansatz. Er unterscheidet sich von Forschungsmethoden dadurch, dass eine </a:t>
            </a:r>
            <a:r>
              <a:rPr lang="de-DE" sz="2600" b="1" dirty="0">
                <a:solidFill>
                  <a:schemeClr val="tx1"/>
                </a:solidFill>
              </a:rPr>
              <a:t>grundsätzliche Haltung </a:t>
            </a:r>
            <a:r>
              <a:rPr lang="de-DE" sz="2600" dirty="0">
                <a:solidFill>
                  <a:schemeClr val="tx1"/>
                </a:solidFill>
              </a:rPr>
              <a:t>vorausgesetzt wird. Diese Haltung wird dadurch ausgedrückt, dass diejenigen, über deren Lebenssituation, Strukturen oder Arbeitsweise man etwas wissen will, direkt in die Forschung einbezogen werden. Die </a:t>
            </a:r>
            <a:r>
              <a:rPr lang="de-DE" sz="2600" b="1" dirty="0">
                <a:solidFill>
                  <a:schemeClr val="tx1"/>
                </a:solidFill>
              </a:rPr>
              <a:t>Mitwirkung</a:t>
            </a:r>
            <a:r>
              <a:rPr lang="de-DE" sz="2600" dirty="0">
                <a:solidFill>
                  <a:schemeClr val="tx1"/>
                </a:solidFill>
              </a:rPr>
              <a:t> unterschiedlicher Gruppen und Sichtweisen hilft dabei, ein bestimmtes soziales Umfeld besser zu verstehen und durch die gewonnen Erkenntnisse zu Veränderungen beizutragen. </a:t>
            </a:r>
          </a:p>
          <a:p>
            <a:r>
              <a:rPr lang="de-DE" sz="2600" dirty="0">
                <a:solidFill>
                  <a:schemeClr val="tx1"/>
                </a:solidFill>
              </a:rPr>
              <a:t>Partizipative Forschung kann in allen Forschungsbereichen angewandt werden.“</a:t>
            </a:r>
          </a:p>
          <a:p>
            <a:r>
              <a:rPr lang="de-DE" sz="1400" dirty="0">
                <a:solidFill>
                  <a:schemeClr val="tx1"/>
                </a:solidFill>
              </a:rPr>
              <a:t>(</a:t>
            </a:r>
            <a:r>
              <a:rPr lang="de-DE" sz="1400" dirty="0">
                <a:solidFill>
                  <a:schemeClr val="tx1"/>
                </a:solidFill>
                <a:hlinkClick r:id="rId2"/>
              </a:rPr>
              <a:t>http://partkommplus.de/forschung/partizipative-forschung/</a:t>
            </a:r>
            <a:r>
              <a:rPr lang="de-DE" sz="1400" dirty="0">
                <a:solidFill>
                  <a:schemeClr val="tx1"/>
                </a:solidFill>
              </a:rPr>
              <a:t>)</a:t>
            </a:r>
          </a:p>
          <a:p>
            <a:endParaRPr lang="de-DE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371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9FE6B2-8733-41F2-B730-EF4B00C7F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249" y="0"/>
            <a:ext cx="8596668" cy="1198485"/>
          </a:xfrm>
        </p:spPr>
        <p:txBody>
          <a:bodyPr>
            <a:normAutofit/>
          </a:bodyPr>
          <a:lstStyle/>
          <a:p>
            <a:pPr algn="ctr"/>
            <a:r>
              <a:rPr lang="de-DE" sz="3200" dirty="0"/>
              <a:t>Merkmale partizipativer Forschung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07EAB4-E0C9-4741-BA2D-79831D70E6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7249" y="1864311"/>
            <a:ext cx="9079714" cy="4412202"/>
          </a:xfrm>
        </p:spPr>
        <p:txBody>
          <a:bodyPr>
            <a:noAutofit/>
          </a:bodyPr>
          <a:lstStyle/>
          <a:p>
            <a:pPr marL="285750" indent="-285750">
              <a:buFontTx/>
              <a:buChar char="-"/>
            </a:pPr>
            <a:r>
              <a:rPr lang="de-DE" sz="2600" dirty="0">
                <a:solidFill>
                  <a:schemeClr val="tx1"/>
                </a:solidFill>
              </a:rPr>
              <a:t>Partizipative Forschung ist keine spezifische Forschungsmethode, sondern eine Forschungsstil, eine Haltung oder Grundeinstellung der Forschenden</a:t>
            </a:r>
          </a:p>
          <a:p>
            <a:pPr marL="285750" indent="-285750">
              <a:buFontTx/>
              <a:buChar char="-"/>
            </a:pPr>
            <a:r>
              <a:rPr lang="de-DE" sz="2600" dirty="0">
                <a:solidFill>
                  <a:schemeClr val="tx1"/>
                </a:solidFill>
              </a:rPr>
              <a:t>Leitprinzip ist das Beteiligt-Sein am gesamten Forschungsprozess von Menschen, deren Lebenssituationen im Mittelpunkt der Forschung stehen, d. h. dass Forschungsgegenstand, Forschungsfrage, Umsetzung und Auswertung gemeinschaftlich erarbeitet oder ausgeführt werden</a:t>
            </a:r>
          </a:p>
          <a:p>
            <a:pPr marL="285750" indent="-285750">
              <a:buFontTx/>
              <a:buChar char="-"/>
            </a:pPr>
            <a:r>
              <a:rPr lang="de-DE" sz="2600" dirty="0">
                <a:solidFill>
                  <a:schemeClr val="tx1"/>
                </a:solidFill>
              </a:rPr>
              <a:t>Forschung soll partnerschaftlich zwischen allen Beteiligten organisiert sein, also eine Koproduktion verschiedener Akteure bzw. Co-Forscher*innen</a:t>
            </a:r>
          </a:p>
          <a:p>
            <a:pPr marL="285750" indent="-285750">
              <a:buFontTx/>
              <a:buChar char="-"/>
            </a:pPr>
            <a:endParaRPr lang="de-DE" sz="1600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endParaRPr lang="de-DE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0031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9FE6B2-8733-41F2-B730-EF4B00C7F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026" y="168676"/>
            <a:ext cx="8596668" cy="1198485"/>
          </a:xfrm>
        </p:spPr>
        <p:txBody>
          <a:bodyPr>
            <a:normAutofit/>
          </a:bodyPr>
          <a:lstStyle/>
          <a:p>
            <a:pPr algn="ctr"/>
            <a:r>
              <a:rPr lang="de-DE" sz="3200" dirty="0"/>
              <a:t>Merkmale partizipativer Forschung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07EAB4-E0C9-4741-BA2D-79831D70E6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6026" y="1908699"/>
            <a:ext cx="9079714" cy="4412202"/>
          </a:xfrm>
        </p:spPr>
        <p:txBody>
          <a:bodyPr>
            <a:noAutofit/>
          </a:bodyPr>
          <a:lstStyle/>
          <a:p>
            <a:pPr marL="285750" indent="-285750">
              <a:buFontTx/>
              <a:buChar char="-"/>
            </a:pPr>
            <a:r>
              <a:rPr lang="de-DE" sz="2600" dirty="0">
                <a:solidFill>
                  <a:schemeClr val="tx1"/>
                </a:solidFill>
              </a:rPr>
              <a:t>es soll eine maximale Mitgestaltung mit Entscheidungsmacht der Betroffenen in allen Phasen des Forschungsprozesses erreicht werden</a:t>
            </a:r>
          </a:p>
          <a:p>
            <a:pPr marL="285750" indent="-285750">
              <a:buFontTx/>
              <a:buChar char="-"/>
            </a:pPr>
            <a:r>
              <a:rPr lang="de-DE" sz="2600" dirty="0">
                <a:solidFill>
                  <a:schemeClr val="tx1"/>
                </a:solidFill>
              </a:rPr>
              <a:t>Machtverhältnisse und Rollenbilder sollen regelmäßig reflektiert und überprüft werden</a:t>
            </a:r>
          </a:p>
          <a:p>
            <a:pPr marL="285750" indent="-285750">
              <a:buFontTx/>
              <a:buChar char="-"/>
            </a:pPr>
            <a:r>
              <a:rPr lang="de-DE" sz="2600" dirty="0">
                <a:solidFill>
                  <a:schemeClr val="tx1"/>
                </a:solidFill>
              </a:rPr>
              <a:t>Ziel ist es, nicht nur neue Erkenntnisse zu gewinnen, sondern Veränderungen in den Lebensbereichen anzustoßen und Einzelne oder Gruppen zu stärken („Empowerment“)</a:t>
            </a:r>
          </a:p>
          <a:p>
            <a:pPr marL="285750" indent="-285750">
              <a:buFontTx/>
              <a:buChar char="-"/>
            </a:pPr>
            <a:endParaRPr lang="de-DE" sz="1600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endParaRPr lang="de-DE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4943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9FE6B2-8733-41F2-B730-EF4B00C7F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026" y="8878"/>
            <a:ext cx="8596668" cy="656947"/>
          </a:xfrm>
        </p:spPr>
        <p:txBody>
          <a:bodyPr>
            <a:normAutofit/>
          </a:bodyPr>
          <a:lstStyle/>
          <a:p>
            <a:pPr algn="ctr"/>
            <a:r>
              <a:rPr lang="de-DE" sz="3200" dirty="0"/>
              <a:t>Aber wie viel Partizipation ist möglich?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07EAB4-E0C9-4741-BA2D-79831D70E6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6026" y="1908699"/>
            <a:ext cx="9079714" cy="4412202"/>
          </a:xfrm>
        </p:spPr>
        <p:txBody>
          <a:bodyPr>
            <a:noAutofit/>
          </a:bodyPr>
          <a:lstStyle/>
          <a:p>
            <a:pPr marL="285750" indent="-285750">
              <a:buFontTx/>
              <a:buChar char="-"/>
            </a:pPr>
            <a:endParaRPr lang="de-DE" sz="1600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05505696-1C0C-45FD-AB65-05E4E3B3E3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955" y="851332"/>
            <a:ext cx="9007476" cy="5469569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A680AB4B-2A9D-41E9-A1CD-99BE52A34B2C}"/>
              </a:ext>
            </a:extLst>
          </p:cNvPr>
          <p:cNvSpPr txBox="1"/>
          <p:nvPr/>
        </p:nvSpPr>
        <p:spPr>
          <a:xfrm>
            <a:off x="585926" y="6396335"/>
            <a:ext cx="8939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Aus: Wright, M. T., von Unger, H., Block, M. (2010):  Partizipation der Zielgruppe in der Gesundheitsförderung und Prävention. In: Wright, M.T. (</a:t>
            </a:r>
            <a:r>
              <a:rPr lang="de-DE" sz="1200" dirty="0" err="1"/>
              <a:t>Hg</a:t>
            </a:r>
            <a:r>
              <a:rPr lang="de-DE" sz="1200" dirty="0"/>
              <a:t>.) Partizipative Qualitätsentwicklung in der Gesundheitsförderung und Prävention(S. 35-52). Bern: Huber.</a:t>
            </a:r>
          </a:p>
        </p:txBody>
      </p:sp>
    </p:spTree>
    <p:extLst>
      <p:ext uri="{BB962C8B-B14F-4D97-AF65-F5344CB8AC3E}">
        <p14:creationId xmlns:p14="http://schemas.microsoft.com/office/powerpoint/2010/main" val="11333262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9FE6B2-8733-41F2-B730-EF4B00C7F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718" y="816746"/>
            <a:ext cx="8596668" cy="1198485"/>
          </a:xfrm>
        </p:spPr>
        <p:txBody>
          <a:bodyPr>
            <a:normAutofit fontScale="90000"/>
          </a:bodyPr>
          <a:lstStyle/>
          <a:p>
            <a:pPr algn="ctr"/>
            <a:r>
              <a:rPr lang="de-DE" sz="3200" dirty="0"/>
              <a:t>Literaturempfehlung: </a:t>
            </a:r>
            <a:br>
              <a:rPr lang="de-DE" sz="3200" dirty="0"/>
            </a:br>
            <a:br>
              <a:rPr lang="de-DE" sz="3200" dirty="0"/>
            </a:br>
            <a:r>
              <a:rPr lang="de-DE" sz="2900" dirty="0">
                <a:solidFill>
                  <a:schemeClr val="tx1"/>
                </a:solidFill>
              </a:rPr>
              <a:t>Hella von Unger, Partizipative Forschung. Einführung in die Forschungspraxis, Wiesbaden 2014 (Springer VS)  </a:t>
            </a:r>
            <a:br>
              <a:rPr lang="de-DE" sz="2900" dirty="0">
                <a:solidFill>
                  <a:schemeClr val="tx1"/>
                </a:solidFill>
              </a:rPr>
            </a:br>
            <a:br>
              <a:rPr lang="de-DE" sz="2900" dirty="0">
                <a:solidFill>
                  <a:schemeClr val="tx1"/>
                </a:solidFill>
              </a:rPr>
            </a:br>
            <a:r>
              <a:rPr lang="de-DE" sz="2900" dirty="0">
                <a:solidFill>
                  <a:schemeClr val="tx1"/>
                </a:solidFill>
              </a:rPr>
              <a:t>oder: nächster Workshop am 11. Februar 2020</a:t>
            </a:r>
            <a:br>
              <a:rPr lang="de-DE" sz="2900" dirty="0">
                <a:solidFill>
                  <a:schemeClr val="tx1"/>
                </a:solidFill>
              </a:rPr>
            </a:br>
            <a:endParaRPr lang="de-DE" sz="2900" dirty="0">
              <a:solidFill>
                <a:schemeClr val="tx1"/>
              </a:solidFill>
            </a:endParaRP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07EAB4-E0C9-4741-BA2D-79831D70E6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0311" y="2934068"/>
            <a:ext cx="8946550" cy="4208017"/>
          </a:xfrm>
        </p:spPr>
        <p:txBody>
          <a:bodyPr>
            <a:noAutofit/>
          </a:bodyPr>
          <a:lstStyle/>
          <a:p>
            <a:r>
              <a:rPr lang="de-DE" sz="2800" dirty="0">
                <a:solidFill>
                  <a:srgbClr val="00ACAC"/>
                </a:solidFill>
              </a:rPr>
              <a:t>Vielen Dank für Ihre Aufmerksamkeit!</a:t>
            </a:r>
          </a:p>
          <a:p>
            <a:endParaRPr lang="de-DE" sz="2800" dirty="0">
              <a:solidFill>
                <a:srgbClr val="00ACAC"/>
              </a:solidFill>
            </a:endParaRPr>
          </a:p>
          <a:p>
            <a:endParaRPr lang="de-DE" sz="2800" dirty="0">
              <a:solidFill>
                <a:srgbClr val="00ACAC"/>
              </a:solidFill>
            </a:endParaRPr>
          </a:p>
          <a:p>
            <a:endParaRPr lang="de-DE" sz="2800" dirty="0">
              <a:solidFill>
                <a:srgbClr val="00ACAC"/>
              </a:solidFill>
            </a:endParaRPr>
          </a:p>
          <a:p>
            <a:r>
              <a:rPr lang="de-DE" sz="2800" dirty="0">
                <a:solidFill>
                  <a:srgbClr val="00ACAC"/>
                </a:solidFill>
              </a:rPr>
              <a:t>Jetzt erst mal eine kurze Pause….</a:t>
            </a:r>
          </a:p>
          <a:p>
            <a:r>
              <a:rPr lang="de-DE" sz="2800" dirty="0">
                <a:solidFill>
                  <a:srgbClr val="00ACAC"/>
                </a:solidFill>
              </a:rPr>
              <a:t>und dann geht es weiter!</a:t>
            </a:r>
          </a:p>
          <a:p>
            <a:pPr marL="285750" indent="-285750">
              <a:buFontTx/>
              <a:buChar char="-"/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89625A29-405A-4310-B5C4-B5F4F31DAA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9113" y="3606552"/>
            <a:ext cx="2450861" cy="2137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6997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38897" y="4754644"/>
            <a:ext cx="7766936" cy="1646302"/>
          </a:xfrm>
        </p:spPr>
        <p:txBody>
          <a:bodyPr/>
          <a:lstStyle/>
          <a:p>
            <a:pPr algn="ctr"/>
            <a:br>
              <a:rPr lang="de-DE" dirty="0"/>
            </a:br>
            <a:br>
              <a:rPr lang="de-DE" dirty="0"/>
            </a:br>
            <a:r>
              <a:rPr lang="de-DE" dirty="0"/>
              <a:t>Workshop</a:t>
            </a:r>
            <a:br>
              <a:rPr lang="de-DE" dirty="0"/>
            </a:br>
            <a:r>
              <a:rPr lang="de-DE" dirty="0"/>
              <a:t>Teilhabe von Menschen mit Behinderung – </a:t>
            </a:r>
            <a:br>
              <a:rPr lang="de-DE" dirty="0"/>
            </a:br>
            <a:r>
              <a:rPr lang="de-DE" dirty="0"/>
              <a:t>was und wie wird da geforscht? </a:t>
            </a:r>
            <a:br>
              <a:rPr lang="de-DE" dirty="0"/>
            </a:br>
            <a:r>
              <a:rPr lang="de-DE" dirty="0"/>
              <a:t>24. Januar 2020</a:t>
            </a:r>
            <a:br>
              <a:rPr lang="de-DE" dirty="0"/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02581203"/>
      </p:ext>
    </p:extLst>
  </p:cSld>
  <p:clrMapOvr>
    <a:masterClrMapping/>
  </p:clrMapOvr>
</p:sld>
</file>

<file path=ppt/theme/theme1.xml><?xml version="1.0" encoding="utf-8"?>
<a:theme xmlns:a="http://schemas.openxmlformats.org/drawingml/2006/main" name="Zeitzeugen ppt-Vorlage">
  <a:themeElements>
    <a:clrScheme name="Facett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te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te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äsentation3" id="{21185F9C-9C1A-4482-92E3-4C083DE7B898}" vid="{063B242A-2414-4476-93C4-5F60688C6AD2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Zeitzeugen ppt-Vorlage</Template>
  <TotalTime>0</TotalTime>
  <Words>957</Words>
  <Application>Microsoft Office PowerPoint</Application>
  <PresentationFormat>Breitbild</PresentationFormat>
  <Paragraphs>112</Paragraphs>
  <Slides>18</Slides>
  <Notes>5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18</vt:i4>
      </vt:variant>
    </vt:vector>
  </HeadingPairs>
  <TitlesOfParts>
    <vt:vector size="23" baseType="lpstr">
      <vt:lpstr>Arial</vt:lpstr>
      <vt:lpstr>Calibri</vt:lpstr>
      <vt:lpstr>Trebuchet MS</vt:lpstr>
      <vt:lpstr>Wingdings 3</vt:lpstr>
      <vt:lpstr>Zeitzeugen ppt-Vorlage</vt:lpstr>
      <vt:lpstr>  Workshop Teilhabe von Menschen mit Behinderung –  was und wie wird da geforscht?  24. Januar 2020 </vt:lpstr>
      <vt:lpstr>Programm Teil 1</vt:lpstr>
      <vt:lpstr>Programm Teil 2</vt:lpstr>
      <vt:lpstr>Programm Teil 3</vt:lpstr>
      <vt:lpstr>Das Projekt  „An Wissenschaft und Forschung teilhaben“</vt:lpstr>
      <vt:lpstr>Bildungs- und Forschungsinstitut zum selbstbestimmten Leben Behinderter e.V.</vt:lpstr>
      <vt:lpstr>Projekt „An Wissenschaft und Forschung teilhaben – informieren, qualifizieren, beteiligen“</vt:lpstr>
      <vt:lpstr>Vorstellungsrunde</vt:lpstr>
      <vt:lpstr>Partizipative Forschung – Was ist das?</vt:lpstr>
      <vt:lpstr>Forschungsprozess</vt:lpstr>
      <vt:lpstr>Forschung und Wissenschaft</vt:lpstr>
      <vt:lpstr>Und was ist jetzt  PARTIZIPATIVE Forschung?</vt:lpstr>
      <vt:lpstr>Und was ist jetzt  PARTIZIPATIVE Forschung?</vt:lpstr>
      <vt:lpstr>Merkmale partizipativer Forschung</vt:lpstr>
      <vt:lpstr>Merkmale partizipativer Forschung</vt:lpstr>
      <vt:lpstr>Aber wie viel Partizipation ist möglich?</vt:lpstr>
      <vt:lpstr>Literaturempfehlung:   Hella von Unger, Partizipative Forschung. Einführung in die Forschungspraxis, Wiesbaden 2014 (Springer VS)    oder: nächster Workshop am 11. Februar 2020 </vt:lpstr>
      <vt:lpstr>  Workshop Teilhabe von Menschen mit Behinderung –  was und wie wird da geforscht?  24. Januar 2020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Standard</dc:creator>
  <cp:lastModifiedBy>Yvonne Dörschel</cp:lastModifiedBy>
  <cp:revision>58</cp:revision>
  <cp:lastPrinted>2020-01-23T18:47:59Z</cp:lastPrinted>
  <dcterms:created xsi:type="dcterms:W3CDTF">2015-03-02T11:31:29Z</dcterms:created>
  <dcterms:modified xsi:type="dcterms:W3CDTF">2020-01-23T18:53:38Z</dcterms:modified>
</cp:coreProperties>
</file>