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77" r:id="rId2"/>
    <p:sldId id="263" r:id="rId3"/>
    <p:sldId id="279" r:id="rId4"/>
    <p:sldId id="280" r:id="rId5"/>
    <p:sldId id="281" r:id="rId6"/>
    <p:sldId id="278" r:id="rId7"/>
    <p:sldId id="282" r:id="rId8"/>
    <p:sldId id="283" r:id="rId9"/>
    <p:sldId id="299" r:id="rId10"/>
    <p:sldId id="298" r:id="rId11"/>
    <p:sldId id="295" r:id="rId12"/>
    <p:sldId id="289" r:id="rId13"/>
    <p:sldId id="288" r:id="rId14"/>
    <p:sldId id="290" r:id="rId15"/>
    <p:sldId id="291" r:id="rId16"/>
    <p:sldId id="296" r:id="rId17"/>
    <p:sldId id="297" r:id="rId18"/>
    <p:sldId id="293" r:id="rId19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C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2" autoAdjust="0"/>
    <p:restoredTop sz="94620" autoAdjust="0"/>
  </p:normalViewPr>
  <p:slideViewPr>
    <p:cSldViewPr snapToGrid="0">
      <p:cViewPr varScale="1">
        <p:scale>
          <a:sx n="108" d="100"/>
          <a:sy n="108" d="100"/>
        </p:scale>
        <p:origin x="65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32D25F-215B-4308-875F-AE5B5E1DFF6F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49ADEB-6685-4017-8671-BCB578DE5107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509290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2D5D54-C3DF-493F-8FCD-C5FAD87B4B6C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D9A768-E6A5-4E5B-BB96-6CEF8058BD9A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16553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D9A768-E6A5-4E5B-BB96-6CEF8058BD9A}" type="slidenum">
              <a:rPr lang="de-DE" smtClean="0"/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539586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D9A768-E6A5-4E5B-BB96-6CEF8058BD9A}" type="slidenum">
              <a:rPr lang="de-DE" smtClean="0"/>
              <a:t>15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57304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D9A768-E6A5-4E5B-BB96-6CEF8058BD9A}" type="slidenum">
              <a:rPr lang="de-DE" smtClean="0"/>
              <a:t>18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45179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00ACAC">
                <a:alpha val="3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72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00ACAC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6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8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rgbClr val="00ACAC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  <p:pic>
        <p:nvPicPr>
          <p:cNvPr id="22" name="Grafik 2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529" y="6041362"/>
            <a:ext cx="2422937" cy="64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56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8086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07533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90013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23472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05938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42018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61698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dirty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3106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64904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rgbClr val="00ACAC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rgbClr val="00ACAC"/>
                </a:solidFill>
                <a:latin typeface="Arial"/>
              </a:rPr>
              <a:t>”</a:t>
            </a:r>
            <a:endParaRPr lang="en-US" dirty="0">
              <a:solidFill>
                <a:srgbClr val="00ACAC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3162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00878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 für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rgbClr val="00ACAC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rgbClr val="00ACAC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129638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rgbClr val="00ACAC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291194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369210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95216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00ACAC">
                <a:alpha val="3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72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00ACAC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6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rgbClr val="00ACAC">
                <a:alpha val="84706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44B79-0A23-4630-A687-5F1821FCC1C1}" type="datetimeFigureOut">
              <a:rPr lang="de-DE" smtClean="0"/>
              <a:t>10.02.2020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dirty="0"/>
              <a:t>Bifos e.V.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00ACAC"/>
                </a:solidFill>
              </a:defRPr>
            </a:lvl1pPr>
          </a:lstStyle>
          <a:p>
            <a:fld id="{06EAA1A9-3CE3-4CFA-A32D-67C1EED0485E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922" y="6041362"/>
            <a:ext cx="2422937" cy="64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501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rgbClr val="00ACAC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38897" y="4754644"/>
            <a:ext cx="7766936" cy="1646302"/>
          </a:xfrm>
        </p:spPr>
        <p:txBody>
          <a:bodyPr/>
          <a:lstStyle/>
          <a:p>
            <a:pPr algn="ctr"/>
            <a:br>
              <a:rPr lang="de-DE" dirty="0"/>
            </a:br>
            <a:br>
              <a:rPr lang="de-DE" dirty="0"/>
            </a:br>
            <a:r>
              <a:rPr lang="de-DE" dirty="0"/>
              <a:t>Workshop</a:t>
            </a:r>
            <a:br>
              <a:rPr lang="de-DE" dirty="0"/>
            </a:br>
            <a:r>
              <a:rPr lang="de-DE" dirty="0"/>
              <a:t>Partizipation in der Forschung- wie kann das gehen?</a:t>
            </a:r>
            <a:br>
              <a:rPr lang="de-DE" dirty="0"/>
            </a:br>
            <a:r>
              <a:rPr lang="de-DE" dirty="0"/>
              <a:t>11. Februar 2020</a:t>
            </a:r>
            <a:br>
              <a:rPr lang="de-DE" dirty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69919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4472" y="60670"/>
            <a:ext cx="8596668" cy="890726"/>
          </a:xfrm>
        </p:spPr>
        <p:txBody>
          <a:bodyPr>
            <a:normAutofit/>
          </a:bodyPr>
          <a:lstStyle/>
          <a:p>
            <a:pPr algn="ctr"/>
            <a:r>
              <a:rPr lang="de-DE" sz="4000" dirty="0"/>
              <a:t>Programm Teil 1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446983" y="1238993"/>
            <a:ext cx="9068726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600" dirty="0"/>
              <a:t>10:30 Uhr	Begrüßung und Einführung sowie </a:t>
            </a:r>
          </a:p>
          <a:p>
            <a:r>
              <a:rPr lang="de-DE" sz="2600" dirty="0"/>
              <a:t>		kurze Vorstellungsrunde</a:t>
            </a:r>
          </a:p>
          <a:p>
            <a:r>
              <a:rPr lang="de-DE" sz="2600" dirty="0"/>
              <a:t>		</a:t>
            </a:r>
          </a:p>
          <a:p>
            <a:r>
              <a:rPr lang="de-DE" sz="2600" dirty="0"/>
              <a:t>			Kurze Pause</a:t>
            </a:r>
          </a:p>
          <a:p>
            <a:endParaRPr lang="de-DE" sz="2600" dirty="0"/>
          </a:p>
          <a:p>
            <a:r>
              <a:rPr lang="de-DE" sz="2600" dirty="0"/>
              <a:t>11:15 Uhr	Partizipative Forschung, emanzipatorische 			Forschung, betroffenen-kontrollierte Forschung 		– was ist das genau und wie kann das 			funktionieren?</a:t>
            </a:r>
          </a:p>
          <a:p>
            <a:r>
              <a:rPr lang="de-DE" sz="2600" dirty="0"/>
              <a:t>		Referentin: Prof. Dr. Birgit Behrisch (KHSB)</a:t>
            </a:r>
          </a:p>
          <a:p>
            <a:endParaRPr lang="de-DE" sz="2400" dirty="0"/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88117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4472" y="60670"/>
            <a:ext cx="8596668" cy="890726"/>
          </a:xfrm>
        </p:spPr>
        <p:txBody>
          <a:bodyPr>
            <a:normAutofit/>
          </a:bodyPr>
          <a:lstStyle/>
          <a:p>
            <a:pPr algn="ctr"/>
            <a:r>
              <a:rPr lang="de-DE" sz="4000" dirty="0"/>
              <a:t>Programm Teil 2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544637" y="1194604"/>
            <a:ext cx="906872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600" dirty="0"/>
              <a:t>12:30 Uhr		Mittagspause</a:t>
            </a:r>
          </a:p>
          <a:p>
            <a:endParaRPr lang="de-DE" sz="2600" dirty="0"/>
          </a:p>
          <a:p>
            <a:endParaRPr lang="de-DE" sz="2600" dirty="0"/>
          </a:p>
          <a:p>
            <a:r>
              <a:rPr lang="de-DE" sz="2600" dirty="0"/>
              <a:t>13:15 Uhr		Partizipative Forschung aus Sicht einer 			Expertin in eigener Sache: Partizipation 			an der Forschung – wie kann das gehen? 			Warum ist Teilhabe an Forschung so 				wichtig?</a:t>
            </a:r>
          </a:p>
          <a:p>
            <a:r>
              <a:rPr lang="de-DE" sz="2600" dirty="0"/>
              <a:t>			Referentin: Barbara Vieweg (bifos e. V.)</a:t>
            </a:r>
          </a:p>
          <a:p>
            <a:endParaRPr lang="de-DE" sz="2600" dirty="0"/>
          </a:p>
          <a:p>
            <a:r>
              <a:rPr lang="de-DE" sz="2600" dirty="0"/>
              <a:t>14:15 Uhr		Kaffee-Pause</a:t>
            </a:r>
          </a:p>
          <a:p>
            <a:endParaRPr lang="de-DE" sz="24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85690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4472" y="60670"/>
            <a:ext cx="8596668" cy="890726"/>
          </a:xfrm>
        </p:spPr>
        <p:txBody>
          <a:bodyPr>
            <a:normAutofit/>
          </a:bodyPr>
          <a:lstStyle/>
          <a:p>
            <a:pPr algn="ctr"/>
            <a:r>
              <a:rPr lang="de-DE" sz="4000" dirty="0"/>
              <a:t>Programm Teil 3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544637" y="1148191"/>
            <a:ext cx="9345087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600" dirty="0"/>
              <a:t>14:30 Uhr	Diskussion in Kleinarbeitsgruppen</a:t>
            </a:r>
          </a:p>
          <a:p>
            <a:r>
              <a:rPr lang="de-DE" sz="2600" dirty="0"/>
              <a:t>		„Möglichkeiten, Bedingungen und Grenzen von 			partizipativer Forschung:</a:t>
            </a:r>
          </a:p>
          <a:p>
            <a:r>
              <a:rPr lang="de-DE" sz="2600" dirty="0"/>
              <a:t>		Wie partizipativ kann oder sollte Forschung sein?</a:t>
            </a:r>
          </a:p>
          <a:p>
            <a:r>
              <a:rPr lang="de-DE" sz="2600" dirty="0"/>
              <a:t>		Welche Konsequenzen erwachsen daraus für 			Wissenschaftler*innen und Expert*innen in 				eigener Sache?</a:t>
            </a:r>
          </a:p>
          <a:p>
            <a:r>
              <a:rPr lang="de-DE" sz="2600" dirty="0"/>
              <a:t>		Ist Teilhabe an Teilhabeforschung sinnvoll?“</a:t>
            </a:r>
          </a:p>
          <a:p>
            <a:endParaRPr lang="de-DE" sz="1200" dirty="0"/>
          </a:p>
          <a:p>
            <a:endParaRPr lang="de-DE" sz="2600" dirty="0"/>
          </a:p>
          <a:p>
            <a:r>
              <a:rPr lang="de-DE" sz="2600" dirty="0"/>
              <a:t>15:15 Uhr	Feedback sowie Verabschiedung</a:t>
            </a:r>
          </a:p>
          <a:p>
            <a:endParaRPr lang="de-DE" sz="2600" dirty="0"/>
          </a:p>
          <a:p>
            <a:r>
              <a:rPr lang="de-DE" sz="2600" dirty="0"/>
              <a:t>15:30 Uhr	Ende</a:t>
            </a:r>
          </a:p>
          <a:p>
            <a:endParaRPr lang="de-DE" sz="24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36734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4637" y="2219915"/>
            <a:ext cx="8596668" cy="890726"/>
          </a:xfrm>
        </p:spPr>
        <p:txBody>
          <a:bodyPr>
            <a:noAutofit/>
          </a:bodyPr>
          <a:lstStyle/>
          <a:p>
            <a:pPr algn="ctr"/>
            <a:r>
              <a:rPr lang="de-DE" sz="4400" dirty="0"/>
              <a:t>Das Projekt </a:t>
            </a:r>
            <a:br>
              <a:rPr lang="de-DE" sz="4400" dirty="0"/>
            </a:br>
            <a:r>
              <a:rPr lang="de-DE" sz="4400" dirty="0"/>
              <a:t>„An Wissenschaft und Forschung teilhaben“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544637" y="1148191"/>
            <a:ext cx="934508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4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4358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Bildungs- und Forschungsinstitut zum selbstbestimmten Leben Behinderter e.V.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843148" y="1876301"/>
            <a:ext cx="8858992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/>
              <a:t>-    </a:t>
            </a:r>
            <a:r>
              <a:rPr lang="de-DE" sz="2400" dirty="0"/>
              <a:t>gegründet 1992</a:t>
            </a:r>
          </a:p>
          <a:p>
            <a:pPr marL="342900" indent="-342900">
              <a:buFontTx/>
              <a:buChar char="-"/>
            </a:pPr>
            <a:r>
              <a:rPr lang="de-DE" sz="2400" dirty="0"/>
              <a:t>Mitglied der Interessenvertretung Selbstbestimmt Leben in </a:t>
            </a:r>
          </a:p>
          <a:p>
            <a:r>
              <a:rPr lang="de-DE" sz="2400" dirty="0"/>
              <a:t>    Deutschland – ISL e.V.</a:t>
            </a:r>
          </a:p>
          <a:p>
            <a:pPr marL="285750" indent="-285750">
              <a:buFontTx/>
              <a:buChar char="-"/>
            </a:pPr>
            <a:r>
              <a:rPr lang="de-DE" sz="2400" dirty="0"/>
              <a:t> bundesweite Arbeit</a:t>
            </a:r>
          </a:p>
          <a:p>
            <a:pPr algn="ctr"/>
            <a:r>
              <a:rPr lang="de-DE" sz="3200" dirty="0">
                <a:solidFill>
                  <a:srgbClr val="00ACAC"/>
                </a:solidFill>
                <a:ea typeface="+mj-ea"/>
                <a:cs typeface="+mj-cs"/>
              </a:rPr>
              <a:t>Ziele:</a:t>
            </a:r>
            <a:endParaRPr lang="de-DE" sz="24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r>
              <a:rPr lang="de-DE" sz="2400" dirty="0"/>
              <a:t>Informationen für ein selbstbestimmten Leben behinderter Menschen und für die Vertretung der eigenen Interessen</a:t>
            </a:r>
          </a:p>
          <a:p>
            <a:pPr marL="285750" indent="-285750">
              <a:buFontTx/>
              <a:buChar char="-"/>
            </a:pPr>
            <a:r>
              <a:rPr lang="de-DE" sz="2400" dirty="0"/>
              <a:t>emanzipatorische Forschung im Bereich der Behinderung fördern</a:t>
            </a:r>
          </a:p>
          <a:p>
            <a:r>
              <a:rPr lang="de-DE" sz="2400" dirty="0"/>
              <a:t>-  Sichtbarmachen der Perspektive behinderter Menschen</a:t>
            </a:r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68809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4637" y="132071"/>
            <a:ext cx="8596668" cy="1571538"/>
          </a:xfrm>
        </p:spPr>
        <p:txBody>
          <a:bodyPr>
            <a:normAutofit fontScale="90000"/>
          </a:bodyPr>
          <a:lstStyle/>
          <a:p>
            <a:r>
              <a:rPr lang="de-DE" dirty="0"/>
              <a:t>Projekt</a:t>
            </a:r>
            <a:br>
              <a:rPr lang="de-DE" dirty="0"/>
            </a:br>
            <a:r>
              <a:rPr lang="de-DE" dirty="0"/>
              <a:t>„An Wissenschaft und Forschung teilhaben –</a:t>
            </a:r>
            <a:br>
              <a:rPr lang="de-DE" dirty="0"/>
            </a:br>
            <a:r>
              <a:rPr lang="de-DE" dirty="0"/>
              <a:t>informieren, qualifizieren, beteiligen“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544637" y="1817578"/>
            <a:ext cx="93124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r>
              <a:rPr lang="de-DE" sz="2600" dirty="0"/>
              <a:t>Serviceangebot für wirksame Partizipation an und in der Forschung für Menschen mit Behinderungen</a:t>
            </a:r>
          </a:p>
          <a:p>
            <a:pPr marL="457200" indent="-457200">
              <a:buFontTx/>
              <a:buChar char="-"/>
            </a:pPr>
            <a:r>
              <a:rPr lang="de-DE" sz="2600" dirty="0"/>
              <a:t>Motto: Vom Objekt der Forschung zur selbstbewussten und informierten Expert*in in eigener Sache</a:t>
            </a:r>
          </a:p>
          <a:p>
            <a:pPr marL="457200" indent="-457200">
              <a:buFontTx/>
              <a:buChar char="-"/>
            </a:pPr>
            <a:endParaRPr lang="de-DE" sz="1000" dirty="0"/>
          </a:p>
          <a:p>
            <a:r>
              <a:rPr lang="de-DE" sz="2800" dirty="0">
                <a:solidFill>
                  <a:srgbClr val="00ACAC"/>
                </a:solidFill>
                <a:ea typeface="+mj-ea"/>
                <a:cs typeface="+mj-cs"/>
              </a:rPr>
              <a:t>Bestandteile:</a:t>
            </a:r>
            <a:endParaRPr lang="de-DE" sz="2800" dirty="0"/>
          </a:p>
          <a:p>
            <a:pPr marL="285750" indent="-285750">
              <a:buFontTx/>
              <a:buChar char="-"/>
            </a:pPr>
            <a:r>
              <a:rPr lang="de-DE" sz="2600" dirty="0"/>
              <a:t>Website mit Erklärung zu Begriffen und Methoden sowie Hinweise auf partizipative Forschungsprojekte</a:t>
            </a:r>
          </a:p>
          <a:p>
            <a:pPr marL="285750" indent="-285750">
              <a:buFontTx/>
              <a:buChar char="-"/>
            </a:pPr>
            <a:r>
              <a:rPr lang="de-DE" sz="2600" dirty="0"/>
              <a:t>Handreichung</a:t>
            </a:r>
          </a:p>
          <a:p>
            <a:pPr marL="285750" indent="-285750">
              <a:buFontTx/>
              <a:buChar char="-"/>
            </a:pPr>
            <a:r>
              <a:rPr lang="de-DE" sz="2600" dirty="0"/>
              <a:t>Vier Workshops</a:t>
            </a:r>
          </a:p>
          <a:p>
            <a:pPr marL="285750" indent="-285750">
              <a:buFontTx/>
              <a:buChar char="-"/>
            </a:pPr>
            <a:endParaRPr lang="de-DE" sz="1000" dirty="0"/>
          </a:p>
        </p:txBody>
      </p:sp>
    </p:spTree>
    <p:extLst>
      <p:ext uri="{BB962C8B-B14F-4D97-AF65-F5344CB8AC3E}">
        <p14:creationId xmlns:p14="http://schemas.microsoft.com/office/powerpoint/2010/main" val="4186031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057" y="374709"/>
            <a:ext cx="8596668" cy="3403600"/>
          </a:xfrm>
        </p:spPr>
        <p:txBody>
          <a:bodyPr>
            <a:normAutofit/>
          </a:bodyPr>
          <a:lstStyle/>
          <a:p>
            <a:pPr algn="ctr"/>
            <a:r>
              <a:rPr lang="de-DE" dirty="0"/>
              <a:t>Nächste Termine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724" y="3329497"/>
            <a:ext cx="8596668" cy="1570962"/>
          </a:xfrm>
        </p:spPr>
        <p:txBody>
          <a:bodyPr>
            <a:noAutofit/>
          </a:bodyPr>
          <a:lstStyle/>
          <a:p>
            <a:pPr marL="285750" indent="-285750">
              <a:buFontTx/>
              <a:buChar char="-"/>
            </a:pPr>
            <a:r>
              <a:rPr lang="de-DE" sz="3200" dirty="0">
                <a:solidFill>
                  <a:schemeClr val="tx1"/>
                </a:solidFill>
              </a:rPr>
              <a:t>3. Workshop: 13. März 2020 in Kassel („Wie forschen Forscher*innen?“)</a:t>
            </a:r>
          </a:p>
          <a:p>
            <a:pPr marL="285750" indent="-285750">
              <a:buFontTx/>
              <a:buChar char="-"/>
            </a:pPr>
            <a:r>
              <a:rPr lang="de-DE" sz="3200" dirty="0">
                <a:solidFill>
                  <a:schemeClr val="tx1"/>
                </a:solidFill>
              </a:rPr>
              <a:t>Abschlussworkshop am 3. April 2020 in Berlin (SoVD Berlin)</a:t>
            </a:r>
          </a:p>
          <a:p>
            <a:pPr marL="285750" indent="-285750">
              <a:buFontTx/>
              <a:buChar char="-"/>
            </a:pPr>
            <a:endParaRPr lang="de-DE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378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057" y="374709"/>
            <a:ext cx="8596668" cy="3403600"/>
          </a:xfrm>
        </p:spPr>
        <p:txBody>
          <a:bodyPr>
            <a:normAutofit/>
          </a:bodyPr>
          <a:lstStyle/>
          <a:p>
            <a:pPr algn="ctr"/>
            <a:r>
              <a:rPr lang="de-DE" sz="6600" dirty="0"/>
              <a:t>Vorstellungsrunde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724" y="3329497"/>
            <a:ext cx="8596668" cy="1570962"/>
          </a:xfrm>
        </p:spPr>
        <p:txBody>
          <a:bodyPr>
            <a:noAutofit/>
          </a:bodyPr>
          <a:lstStyle/>
          <a:p>
            <a:pPr marL="285750" indent="-285750">
              <a:buFontTx/>
              <a:buChar char="-"/>
            </a:pPr>
            <a:endParaRPr lang="de-DE" sz="3200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de-DE" sz="3200" dirty="0">
                <a:solidFill>
                  <a:schemeClr val="tx1"/>
                </a:solidFill>
              </a:rPr>
              <a:t>Name</a:t>
            </a:r>
          </a:p>
          <a:p>
            <a:pPr marL="285750" indent="-285750">
              <a:buFontTx/>
              <a:buChar char="-"/>
            </a:pPr>
            <a:r>
              <a:rPr lang="de-DE" sz="3200" dirty="0">
                <a:solidFill>
                  <a:schemeClr val="tx1"/>
                </a:solidFill>
              </a:rPr>
              <a:t>Institution, Verein, Ort, …</a:t>
            </a:r>
          </a:p>
          <a:p>
            <a:pPr marL="285750" indent="-285750">
              <a:buFontTx/>
              <a:buChar char="-"/>
            </a:pPr>
            <a:r>
              <a:rPr lang="de-DE" sz="3200" dirty="0">
                <a:solidFill>
                  <a:schemeClr val="tx1"/>
                </a:solidFill>
              </a:rPr>
              <a:t>Welche Erwartung haben Sie an den Workshop? Warum sind Sie heute hier?</a:t>
            </a:r>
          </a:p>
          <a:p>
            <a:pPr marL="285750" indent="-285750">
              <a:buFontTx/>
              <a:buChar char="-"/>
            </a:pPr>
            <a:endParaRPr lang="de-DE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511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77335" y="609601"/>
            <a:ext cx="8596668" cy="833306"/>
          </a:xfrm>
        </p:spPr>
        <p:txBody>
          <a:bodyPr/>
          <a:lstStyle/>
          <a:p>
            <a:pPr algn="ctr"/>
            <a:r>
              <a:rPr lang="de-DE" dirty="0"/>
              <a:t>Unsere Fragen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77335" y="1535185"/>
            <a:ext cx="8596668" cy="4506177"/>
          </a:xfrm>
        </p:spPr>
        <p:txBody>
          <a:bodyPr>
            <a:normAutofit lnSpcReduction="10000"/>
          </a:bodyPr>
          <a:lstStyle/>
          <a:p>
            <a:pPr marL="342900" lvl="0" indent="-342900">
              <a:buFont typeface="Wingdings 3" charset="2"/>
              <a:buChar char=""/>
            </a:pPr>
            <a:r>
              <a:rPr lang="de-DE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Wie können Menschen mit Behinderungen an Forschung teilhaben und mit Wissenschaftler*innen zusammenarbeiten? Was muss dabei beachtet werden?</a:t>
            </a:r>
          </a:p>
          <a:p>
            <a:pPr marL="342900" lvl="0" indent="-342900">
              <a:buFont typeface="Wingdings 3" charset="2"/>
              <a:buChar char=""/>
            </a:pPr>
            <a:r>
              <a:rPr lang="de-DE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Was ist für wirklich partizipative Forschung erforderlich?</a:t>
            </a:r>
          </a:p>
          <a:p>
            <a:pPr marL="342900" lvl="0" indent="-342900">
              <a:buFont typeface="Wingdings 3" charset="2"/>
              <a:buChar char=""/>
            </a:pPr>
            <a:r>
              <a:rPr lang="de-DE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Warum ist es so wichtig, dass Menschen mit Behinderungen Expert*innen in eigener Sache werden?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2687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sz="3600" dirty="0"/>
              <a:t>Wie können Menschen mit Behinderungen an Forschung teilhaben?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3200" dirty="0"/>
              <a:t>Interesse an Forschungsthemen wecken</a:t>
            </a:r>
          </a:p>
          <a:p>
            <a:r>
              <a:rPr lang="de-DE" sz="3200" dirty="0"/>
              <a:t>Informationen aufbereiten, die das Verständnis von Wissenschaft und Forschung ermöglichen</a:t>
            </a:r>
          </a:p>
          <a:p>
            <a:r>
              <a:rPr lang="de-DE" sz="3200" dirty="0"/>
              <a:t>Weg beschreiben, der von (politischen) Forderungen zu Forschungsthemen und Forschungsfragen führt</a:t>
            </a:r>
          </a:p>
        </p:txBody>
      </p:sp>
    </p:spTree>
    <p:extLst>
      <p:ext uri="{BB962C8B-B14F-4D97-AF65-F5344CB8AC3E}">
        <p14:creationId xmlns:p14="http://schemas.microsoft.com/office/powerpoint/2010/main" val="2077053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115" y="0"/>
            <a:ext cx="8596668" cy="2281561"/>
          </a:xfrm>
        </p:spPr>
        <p:txBody>
          <a:bodyPr>
            <a:normAutofit/>
          </a:bodyPr>
          <a:lstStyle/>
          <a:p>
            <a:pPr algn="ctr"/>
            <a:r>
              <a:rPr lang="de-DE" sz="3600" dirty="0"/>
              <a:t>Standards für eine umfassende Beteiligung von Vorhaben der Teilhabeforschung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6947" y="3502628"/>
            <a:ext cx="8596668" cy="1570962"/>
          </a:xfrm>
        </p:spPr>
        <p:txBody>
          <a:bodyPr>
            <a:noAutofit/>
          </a:bodyPr>
          <a:lstStyle/>
          <a:p>
            <a:pPr marL="342900" lvl="0" indent="-34290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Arbeitsgruppe Expert*innen in eigener Sache des  Aktionsbündnis Teilhabeforschung</a:t>
            </a:r>
          </a:p>
          <a:p>
            <a:pPr lvl="0" defTabSz="914400">
              <a:spcBef>
                <a:spcPct val="20000"/>
              </a:spcBef>
              <a:buClrTx/>
              <a:buSzTx/>
            </a:pPr>
            <a:endParaRPr lang="de-DE" sz="3200" dirty="0">
              <a:solidFill>
                <a:prstClr val="black"/>
              </a:solidFill>
              <a:latin typeface="Calibri"/>
            </a:endParaRPr>
          </a:p>
          <a:p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815" y="4521667"/>
            <a:ext cx="3502579" cy="1339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65767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870" y="0"/>
            <a:ext cx="8596668" cy="1669002"/>
          </a:xfrm>
        </p:spPr>
        <p:txBody>
          <a:bodyPr>
            <a:normAutofit/>
          </a:bodyPr>
          <a:lstStyle/>
          <a:p>
            <a:pPr algn="ctr"/>
            <a:r>
              <a:rPr lang="de-DE" sz="3600" dirty="0"/>
              <a:t>1. Ausgangssituation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393" y="1870746"/>
            <a:ext cx="8936163" cy="4135772"/>
          </a:xfrm>
        </p:spPr>
        <p:txBody>
          <a:bodyPr>
            <a:noAutofit/>
          </a:bodyPr>
          <a:lstStyle/>
          <a:p>
            <a:pPr marL="342900" lvl="0" indent="-34290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Menschen mit Behinderungen sind oft Objekte der Forschung</a:t>
            </a:r>
          </a:p>
          <a:p>
            <a:pPr marL="342900" lvl="0" indent="-34290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kaum Zugang zu wissenschaftlichen Texten und Ergebnissen</a:t>
            </a:r>
          </a:p>
          <a:p>
            <a:pPr marL="342900" lvl="0" indent="-34290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fehlende Barrierefreiheit</a:t>
            </a:r>
          </a:p>
          <a:p>
            <a:pPr marL="342900" lvl="0" indent="-34290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geringes Interesse bei Menschen mit Behinderungen</a:t>
            </a:r>
          </a:p>
          <a:p>
            <a:pPr lvl="0" defTabSz="914400">
              <a:spcBef>
                <a:spcPct val="20000"/>
              </a:spcBef>
              <a:buClrTx/>
              <a:buSzTx/>
            </a:pPr>
            <a:endParaRPr lang="de-DE" sz="3200" dirty="0">
              <a:solidFill>
                <a:prstClr val="black"/>
              </a:solidFill>
              <a:latin typeface="Calibri"/>
            </a:endParaRPr>
          </a:p>
          <a:p>
            <a:pPr lvl="0" defTabSz="914400">
              <a:spcBef>
                <a:spcPct val="20000"/>
              </a:spcBef>
              <a:buClrTx/>
              <a:buSzTx/>
            </a:pPr>
            <a:endParaRPr lang="de-DE" sz="3200" dirty="0">
              <a:solidFill>
                <a:prstClr val="black"/>
              </a:solidFill>
              <a:latin typeface="Calibri"/>
            </a:endParaRPr>
          </a:p>
          <a:p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5" name="Pfeil nach rechts 4"/>
          <p:cNvSpPr/>
          <p:nvPr/>
        </p:nvSpPr>
        <p:spPr>
          <a:xfrm>
            <a:off x="2483141" y="5184396"/>
            <a:ext cx="2600588" cy="1090570"/>
          </a:xfrm>
          <a:prstGeom prst="rightArrow">
            <a:avLst/>
          </a:prstGeom>
          <a:solidFill>
            <a:srgbClr val="FF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237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249" y="209725"/>
            <a:ext cx="8596668" cy="988760"/>
          </a:xfrm>
        </p:spPr>
        <p:txBody>
          <a:bodyPr>
            <a:normAutofit/>
          </a:bodyPr>
          <a:lstStyle/>
          <a:p>
            <a:pPr algn="ctr"/>
            <a:r>
              <a:rPr lang="de-DE" sz="3200" dirty="0"/>
              <a:t>Änderungsbedarf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7249" y="1864311"/>
            <a:ext cx="9079714" cy="4412202"/>
          </a:xfrm>
        </p:spPr>
        <p:txBody>
          <a:bodyPr>
            <a:noAutofit/>
          </a:bodyPr>
          <a:lstStyle/>
          <a:p>
            <a:pPr marL="342900" lvl="0" indent="-34290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Gleiche Augenhöhe</a:t>
            </a:r>
          </a:p>
          <a:p>
            <a:pPr marL="342900" lvl="0" indent="-34290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Gegenseitige Wertschätzung und Respekt</a:t>
            </a:r>
          </a:p>
          <a:p>
            <a:pPr marL="342900" lvl="0" indent="-34290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Wertschätzung des Erfahrungswissens</a:t>
            </a:r>
          </a:p>
          <a:p>
            <a:pPr marL="342900" lvl="0" indent="-34290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Gegenseitige Vorurteile aussprechen</a:t>
            </a:r>
          </a:p>
          <a:p>
            <a:pPr marL="342900" lvl="0" indent="-34290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Entwicklung von Vertrauen</a:t>
            </a:r>
          </a:p>
          <a:p>
            <a:pPr marL="342900" lvl="0" indent="-34290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Berücksichtigung des Aushandlungsprozesses</a:t>
            </a:r>
          </a:p>
          <a:p>
            <a:pPr marL="342900" lvl="0" indent="-34290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Unabhängigkeit von anderen Interessen</a:t>
            </a:r>
          </a:p>
          <a:p>
            <a:pPr marL="285750" indent="-285750"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003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026" y="168676"/>
            <a:ext cx="8596668" cy="1198485"/>
          </a:xfrm>
        </p:spPr>
        <p:txBody>
          <a:bodyPr>
            <a:normAutofit/>
          </a:bodyPr>
          <a:lstStyle/>
          <a:p>
            <a:pPr algn="ctr"/>
            <a:r>
              <a:rPr lang="de-DE" sz="3200" dirty="0"/>
              <a:t>Beteiligungsformen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6026" y="1908699"/>
            <a:ext cx="9079714" cy="4412202"/>
          </a:xfrm>
        </p:spPr>
        <p:txBody>
          <a:bodyPr>
            <a:noAutofit/>
          </a:bodyPr>
          <a:lstStyle/>
          <a:p>
            <a:pPr marL="514350" lvl="0" indent="-51435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AutoNum type="alphaLcParenR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Beteiligung durch transparentes Vorgehen</a:t>
            </a:r>
          </a:p>
          <a:p>
            <a:pPr marL="514350" lvl="0" indent="-51435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AutoNum type="alphaLcParenR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Beteiligung durch durchgängige aktive Beteiligung, wenn dies verabredetet oder erforderlich ist</a:t>
            </a:r>
          </a:p>
          <a:p>
            <a:pPr marL="514350" lvl="0" indent="-51435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AutoNum type="alphaLcParenR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Gemeinsame Forschungsarbeit im Sinne einer Zusammenarbeit</a:t>
            </a:r>
          </a:p>
          <a:p>
            <a:pPr lvl="0" algn="ctr" defTabSz="914400">
              <a:spcBef>
                <a:spcPct val="20000"/>
              </a:spcBef>
              <a:buClrTx/>
              <a:buSzTx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Einplanen vom mehr Zeit!</a:t>
            </a:r>
          </a:p>
          <a:p>
            <a:pPr marL="285750" indent="-285750"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494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/>
              <a:t>Barrierefreiheit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000" dirty="0">
                <a:solidFill>
                  <a:prstClr val="black"/>
                </a:solidFill>
                <a:latin typeface="Calibri"/>
              </a:rPr>
              <a:t>Barrierefreie Textformate</a:t>
            </a:r>
          </a:p>
          <a:p>
            <a:pPr lvl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000" dirty="0">
                <a:solidFill>
                  <a:prstClr val="black"/>
                </a:solidFill>
                <a:latin typeface="Calibri"/>
              </a:rPr>
              <a:t>Leichte Sprache</a:t>
            </a:r>
          </a:p>
          <a:p>
            <a:pPr lvl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000" dirty="0">
                <a:solidFill>
                  <a:prstClr val="black"/>
                </a:solidFill>
                <a:latin typeface="Calibri"/>
              </a:rPr>
              <a:t>Gebärdensprachdolmetschung</a:t>
            </a:r>
          </a:p>
          <a:p>
            <a:pPr lvl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000" dirty="0">
                <a:solidFill>
                  <a:prstClr val="black"/>
                </a:solidFill>
                <a:latin typeface="Calibri"/>
              </a:rPr>
              <a:t>Eine gemeinsame Sprache finden</a:t>
            </a:r>
          </a:p>
          <a:p>
            <a:pPr lvl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000" dirty="0">
                <a:solidFill>
                  <a:prstClr val="black"/>
                </a:solidFill>
                <a:latin typeface="Calibri"/>
              </a:rPr>
              <a:t>Einsatz von Moderator*innen zur Vermittlung zwischen Expert*innen in eigener Sache und Wissenschaftlicher*innen</a:t>
            </a:r>
          </a:p>
          <a:p>
            <a:pPr lvl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000" dirty="0">
                <a:solidFill>
                  <a:prstClr val="black"/>
                </a:solidFill>
                <a:latin typeface="Calibri"/>
              </a:rPr>
              <a:t>Finanzielle Ressourcen (z.B. Aufwandsentschädigung)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829617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/>
              <a:t>Zusammenarbeit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Partnerschaftliche Themenfindung als Beginn eines durchgängigen Aushandlungsprozesses</a:t>
            </a:r>
          </a:p>
          <a:p>
            <a:pPr lvl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Sensibilisierung der Wissenschaftler*innen</a:t>
            </a:r>
          </a:p>
          <a:p>
            <a:pPr lvl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Erforderlich: gegenseitiges Interesse, gemeinsame Entscheidungen, ergebnisoffene Grundhaltung</a:t>
            </a:r>
          </a:p>
          <a:p>
            <a:pPr lvl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Reflexion von Machtverhältnissen und unterschiedlichen Rollen</a:t>
            </a:r>
          </a:p>
          <a:p>
            <a:pPr lvl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de-DE" sz="3200" dirty="0">
                <a:solidFill>
                  <a:prstClr val="black"/>
                </a:solidFill>
                <a:latin typeface="Calibri"/>
              </a:rPr>
              <a:t>Empanzipationsprozesse zulassen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060389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718" y="816746"/>
            <a:ext cx="8596668" cy="1198485"/>
          </a:xfrm>
        </p:spPr>
        <p:txBody>
          <a:bodyPr>
            <a:normAutofit/>
          </a:bodyPr>
          <a:lstStyle/>
          <a:p>
            <a:pPr algn="ctr"/>
            <a:endParaRPr lang="de-DE" sz="2900" dirty="0">
              <a:solidFill>
                <a:schemeClr val="tx1"/>
              </a:solidFill>
            </a:endParaRP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0311" y="2934068"/>
            <a:ext cx="8946550" cy="4208017"/>
          </a:xfrm>
        </p:spPr>
        <p:txBody>
          <a:bodyPr>
            <a:noAutofit/>
          </a:bodyPr>
          <a:lstStyle/>
          <a:p>
            <a:r>
              <a:rPr lang="de-DE" sz="2800" dirty="0">
                <a:solidFill>
                  <a:srgbClr val="00ACAC"/>
                </a:solidFill>
              </a:rPr>
              <a:t>Vielen Dank für Ihre Aufmerksamkeit!</a:t>
            </a:r>
          </a:p>
          <a:p>
            <a:endParaRPr lang="de-DE" sz="2800" dirty="0">
              <a:solidFill>
                <a:srgbClr val="00ACAC"/>
              </a:solidFill>
            </a:endParaRPr>
          </a:p>
          <a:p>
            <a:endParaRPr lang="de-DE" sz="2800" dirty="0">
              <a:solidFill>
                <a:srgbClr val="00ACAC"/>
              </a:solidFill>
            </a:endParaRPr>
          </a:p>
          <a:p>
            <a:endParaRPr lang="de-DE" sz="2800" dirty="0">
              <a:solidFill>
                <a:srgbClr val="00ACAC"/>
              </a:solidFill>
            </a:endParaRPr>
          </a:p>
          <a:p>
            <a:r>
              <a:rPr lang="de-DE" sz="2800" dirty="0">
                <a:solidFill>
                  <a:srgbClr val="00ACAC"/>
                </a:solidFill>
              </a:rPr>
              <a:t>Jetzt erst mal eine Pause….</a:t>
            </a:r>
          </a:p>
          <a:p>
            <a:r>
              <a:rPr lang="de-DE" sz="2800" dirty="0">
                <a:solidFill>
                  <a:srgbClr val="00ACAC"/>
                </a:solidFill>
              </a:rPr>
              <a:t>und dann geht es weiter!</a:t>
            </a:r>
          </a:p>
          <a:p>
            <a:pPr marL="285750" indent="-285750"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89625A29-405A-4310-B5C4-B5F4F31DAA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9113" y="3606552"/>
            <a:ext cx="2450861" cy="213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699777"/>
      </p:ext>
    </p:extLst>
  </p:cSld>
  <p:clrMapOvr>
    <a:masterClrMapping/>
  </p:clrMapOvr>
</p:sld>
</file>

<file path=ppt/theme/theme1.xml><?xml version="1.0" encoding="utf-8"?>
<a:theme xmlns:a="http://schemas.openxmlformats.org/drawingml/2006/main" name="Zeitzeugen ppt-Vorlag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3" id="{21185F9C-9C1A-4482-92E3-4C083DE7B898}" vid="{063B242A-2414-4476-93C4-5F60688C6AD2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Zeitzeugen ppt-Vorlage</Template>
  <TotalTime>0</TotalTime>
  <Words>689</Words>
  <Application>Microsoft Office PowerPoint</Application>
  <PresentationFormat>Breitbild</PresentationFormat>
  <Paragraphs>109</Paragraphs>
  <Slides>18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18</vt:i4>
      </vt:variant>
    </vt:vector>
  </HeadingPairs>
  <TitlesOfParts>
    <vt:vector size="23" baseType="lpstr">
      <vt:lpstr>Arial</vt:lpstr>
      <vt:lpstr>Calibri</vt:lpstr>
      <vt:lpstr>Trebuchet MS</vt:lpstr>
      <vt:lpstr>Wingdings 3</vt:lpstr>
      <vt:lpstr>Zeitzeugen ppt-Vorlage</vt:lpstr>
      <vt:lpstr>  Workshop Partizipation in der Forschung- wie kann das gehen? 11. Februar 2020 </vt:lpstr>
      <vt:lpstr>Programm Teil 1</vt:lpstr>
      <vt:lpstr>Programm Teil 2</vt:lpstr>
      <vt:lpstr>Programm Teil 3</vt:lpstr>
      <vt:lpstr>Das Projekt  „An Wissenschaft und Forschung teilhaben“</vt:lpstr>
      <vt:lpstr>Bildungs- und Forschungsinstitut zum selbstbestimmten Leben Behinderter e.V.</vt:lpstr>
      <vt:lpstr>Projekt „An Wissenschaft und Forschung teilhaben – informieren, qualifizieren, beteiligen“</vt:lpstr>
      <vt:lpstr>Nächste Termine</vt:lpstr>
      <vt:lpstr>Vorstellungsrunde</vt:lpstr>
      <vt:lpstr>Unsere Fragen</vt:lpstr>
      <vt:lpstr>Wie können Menschen mit Behinderungen an Forschung teilhaben?</vt:lpstr>
      <vt:lpstr>Standards für eine umfassende Beteiligung von Vorhaben der Teilhabeforschung</vt:lpstr>
      <vt:lpstr>1. Ausgangssituation</vt:lpstr>
      <vt:lpstr>Änderungsbedarf</vt:lpstr>
      <vt:lpstr>Beteiligungsformen</vt:lpstr>
      <vt:lpstr>Barrierefreiheit</vt:lpstr>
      <vt:lpstr>Zusammenarbeit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Standard</dc:creator>
  <cp:lastModifiedBy>Yvonne Dörschel</cp:lastModifiedBy>
  <cp:revision>66</cp:revision>
  <cp:lastPrinted>2020-02-10T10:57:49Z</cp:lastPrinted>
  <dcterms:created xsi:type="dcterms:W3CDTF">2015-03-02T11:31:29Z</dcterms:created>
  <dcterms:modified xsi:type="dcterms:W3CDTF">2020-02-10T14:25:27Z</dcterms:modified>
</cp:coreProperties>
</file>