
<file path=[Content_Types].xml><?xml version="1.0" encoding="utf-8"?>
<Types xmlns="http://schemas.openxmlformats.org/package/2006/content-types">
  <Default Extension="emf" ContentType="image/x-em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8" r:id="rId1"/>
  </p:sldMasterIdLst>
  <p:notesMasterIdLst>
    <p:notesMasterId r:id="rId33"/>
  </p:notesMasterIdLst>
  <p:sldIdLst>
    <p:sldId id="264" r:id="rId2"/>
    <p:sldId id="295" r:id="rId3"/>
    <p:sldId id="304" r:id="rId4"/>
    <p:sldId id="296" r:id="rId5"/>
    <p:sldId id="294" r:id="rId6"/>
    <p:sldId id="307" r:id="rId7"/>
    <p:sldId id="303" r:id="rId8"/>
    <p:sldId id="302" r:id="rId9"/>
    <p:sldId id="301" r:id="rId10"/>
    <p:sldId id="297" r:id="rId11"/>
    <p:sldId id="266" r:id="rId12"/>
    <p:sldId id="286" r:id="rId13"/>
    <p:sldId id="305" r:id="rId14"/>
    <p:sldId id="298" r:id="rId15"/>
    <p:sldId id="280" r:id="rId16"/>
    <p:sldId id="287" r:id="rId17"/>
    <p:sldId id="274" r:id="rId18"/>
    <p:sldId id="288" r:id="rId19"/>
    <p:sldId id="299" r:id="rId20"/>
    <p:sldId id="261" r:id="rId21"/>
    <p:sldId id="306" r:id="rId22"/>
    <p:sldId id="270" r:id="rId23"/>
    <p:sldId id="300" r:id="rId24"/>
    <p:sldId id="275" r:id="rId25"/>
    <p:sldId id="273" r:id="rId26"/>
    <p:sldId id="291" r:id="rId27"/>
    <p:sldId id="277" r:id="rId28"/>
    <p:sldId id="282" r:id="rId29"/>
    <p:sldId id="292" r:id="rId30"/>
    <p:sldId id="289" r:id="rId31"/>
    <p:sldId id="269" r:id="rId32"/>
  </p:sldIdLst>
  <p:sldSz cx="9144000" cy="6858000" type="screen4x3"/>
  <p:notesSz cx="9926638" cy="6797675"/>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352" autoAdjust="0"/>
    <p:restoredTop sz="96173" autoAdjust="0"/>
  </p:normalViewPr>
  <p:slideViewPr>
    <p:cSldViewPr>
      <p:cViewPr varScale="1">
        <p:scale>
          <a:sx n="110" d="100"/>
          <a:sy n="110" d="100"/>
        </p:scale>
        <p:origin x="2178" y="102"/>
      </p:cViewPr>
      <p:guideLst>
        <p:guide orient="horz" pos="2880"/>
        <p:guide pos="2160"/>
      </p:guideLst>
    </p:cSldViewPr>
  </p:slideViewPr>
  <p:outlineViewPr>
    <p:cViewPr>
      <p:scale>
        <a:sx n="33" d="100"/>
        <a:sy n="33" d="100"/>
      </p:scale>
      <p:origin x="0" y="-70932"/>
    </p:cViewPr>
  </p:outlineViewPr>
  <p:notesTextViewPr>
    <p:cViewPr>
      <p:scale>
        <a:sx n="100" d="100"/>
        <a:sy n="100" d="100"/>
      </p:scale>
      <p:origin x="0" y="0"/>
    </p:cViewPr>
  </p:notesTextViewPr>
  <p:sorterViewPr>
    <p:cViewPr varScale="1">
      <p:scale>
        <a:sx n="100" d="100"/>
        <a:sy n="100" d="100"/>
      </p:scale>
      <p:origin x="0" y="-85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4301543" cy="339884"/>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5623372" y="0"/>
            <a:ext cx="4301543" cy="339884"/>
          </a:xfrm>
          <a:prstGeom prst="rect">
            <a:avLst/>
          </a:prstGeom>
        </p:spPr>
        <p:txBody>
          <a:bodyPr vert="horz" lIns="91440" tIns="45720" rIns="91440" bIns="45720" rtlCol="0"/>
          <a:lstStyle>
            <a:lvl1pPr algn="r">
              <a:defRPr sz="1200"/>
            </a:lvl1pPr>
          </a:lstStyle>
          <a:p>
            <a:fld id="{64200320-5B61-4F12-917B-A1DA9C2C96A9}" type="datetimeFigureOut">
              <a:rPr lang="de-DE" smtClean="0"/>
              <a:t>23.01.2020</a:t>
            </a:fld>
            <a:endParaRPr lang="de-DE"/>
          </a:p>
        </p:txBody>
      </p:sp>
      <p:sp>
        <p:nvSpPr>
          <p:cNvPr id="4" name="Folienbildplatzhalter 3"/>
          <p:cNvSpPr>
            <a:spLocks noGrp="1" noRot="1" noChangeAspect="1"/>
          </p:cNvSpPr>
          <p:nvPr>
            <p:ph type="sldImg" idx="2"/>
          </p:nvPr>
        </p:nvSpPr>
        <p:spPr>
          <a:xfrm>
            <a:off x="3263900" y="509588"/>
            <a:ext cx="3398838" cy="2549525"/>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992664" y="3228896"/>
            <a:ext cx="7941310" cy="3058954"/>
          </a:xfrm>
          <a:prstGeom prst="rect">
            <a:avLst/>
          </a:prstGeom>
        </p:spPr>
        <p:txBody>
          <a:bodyPr vert="horz" lIns="91440" tIns="45720" rIns="91440" bIns="4572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6456218"/>
            <a:ext cx="4301543" cy="339884"/>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5623372" y="6456218"/>
            <a:ext cx="4301543" cy="339884"/>
          </a:xfrm>
          <a:prstGeom prst="rect">
            <a:avLst/>
          </a:prstGeom>
        </p:spPr>
        <p:txBody>
          <a:bodyPr vert="horz" lIns="91440" tIns="45720" rIns="91440" bIns="45720" rtlCol="0" anchor="b"/>
          <a:lstStyle>
            <a:lvl1pPr algn="r">
              <a:defRPr sz="1200"/>
            </a:lvl1pPr>
          </a:lstStyle>
          <a:p>
            <a:fld id="{95D29C69-AB95-4910-AAD9-10FD24518533}" type="slidenum">
              <a:rPr lang="de-DE" smtClean="0"/>
              <a:t>‹Nr.›</a:t>
            </a:fld>
            <a:endParaRPr lang="de-DE"/>
          </a:p>
        </p:txBody>
      </p:sp>
    </p:spTree>
    <p:extLst>
      <p:ext uri="{BB962C8B-B14F-4D97-AF65-F5344CB8AC3E}">
        <p14:creationId xmlns:p14="http://schemas.microsoft.com/office/powerpoint/2010/main" val="28289950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95D29C69-AB95-4910-AAD9-10FD24518533}" type="slidenum">
              <a:rPr lang="de-DE" smtClean="0"/>
              <a:t>1</a:t>
            </a:fld>
            <a:endParaRPr lang="de-DE"/>
          </a:p>
        </p:txBody>
      </p:sp>
    </p:spTree>
    <p:extLst>
      <p:ext uri="{BB962C8B-B14F-4D97-AF65-F5344CB8AC3E}">
        <p14:creationId xmlns:p14="http://schemas.microsoft.com/office/powerpoint/2010/main" val="4344468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95D29C69-AB95-4910-AAD9-10FD24518533}" type="slidenum">
              <a:rPr lang="de-DE" smtClean="0"/>
              <a:t>11</a:t>
            </a:fld>
            <a:endParaRPr lang="de-DE"/>
          </a:p>
        </p:txBody>
      </p:sp>
    </p:spTree>
    <p:extLst>
      <p:ext uri="{BB962C8B-B14F-4D97-AF65-F5344CB8AC3E}">
        <p14:creationId xmlns:p14="http://schemas.microsoft.com/office/powerpoint/2010/main" val="41067581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95D29C69-AB95-4910-AAD9-10FD24518533}" type="slidenum">
              <a:rPr lang="de-DE" smtClean="0"/>
              <a:t>15</a:t>
            </a:fld>
            <a:endParaRPr lang="de-DE"/>
          </a:p>
        </p:txBody>
      </p:sp>
    </p:spTree>
    <p:extLst>
      <p:ext uri="{BB962C8B-B14F-4D97-AF65-F5344CB8AC3E}">
        <p14:creationId xmlns:p14="http://schemas.microsoft.com/office/powerpoint/2010/main" val="13692234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95D29C69-AB95-4910-AAD9-10FD24518533}" type="slidenum">
              <a:rPr lang="de-DE" smtClean="0"/>
              <a:t>17</a:t>
            </a:fld>
            <a:endParaRPr lang="de-DE"/>
          </a:p>
        </p:txBody>
      </p:sp>
    </p:spTree>
    <p:extLst>
      <p:ext uri="{BB962C8B-B14F-4D97-AF65-F5344CB8AC3E}">
        <p14:creationId xmlns:p14="http://schemas.microsoft.com/office/powerpoint/2010/main" val="3362659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95D29C69-AB95-4910-AAD9-10FD24518533}" type="slidenum">
              <a:rPr lang="de-DE" smtClean="0"/>
              <a:t>22</a:t>
            </a:fld>
            <a:endParaRPr lang="de-DE"/>
          </a:p>
        </p:txBody>
      </p:sp>
    </p:spTree>
    <p:extLst>
      <p:ext uri="{BB962C8B-B14F-4D97-AF65-F5344CB8AC3E}">
        <p14:creationId xmlns:p14="http://schemas.microsoft.com/office/powerpoint/2010/main" val="10949367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95D29C69-AB95-4910-AAD9-10FD24518533}" type="slidenum">
              <a:rPr lang="de-DE" smtClean="0"/>
              <a:t>24</a:t>
            </a:fld>
            <a:endParaRPr lang="de-DE"/>
          </a:p>
        </p:txBody>
      </p:sp>
    </p:spTree>
    <p:extLst>
      <p:ext uri="{BB962C8B-B14F-4D97-AF65-F5344CB8AC3E}">
        <p14:creationId xmlns:p14="http://schemas.microsoft.com/office/powerpoint/2010/main" val="2889081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95D29C69-AB95-4910-AAD9-10FD24518533}" type="slidenum">
              <a:rPr lang="de-DE" smtClean="0"/>
              <a:t>25</a:t>
            </a:fld>
            <a:endParaRPr lang="de-DE"/>
          </a:p>
        </p:txBody>
      </p:sp>
    </p:spTree>
    <p:extLst>
      <p:ext uri="{BB962C8B-B14F-4D97-AF65-F5344CB8AC3E}">
        <p14:creationId xmlns:p14="http://schemas.microsoft.com/office/powerpoint/2010/main" val="31773005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95D29C69-AB95-4910-AAD9-10FD24518533}" type="slidenum">
              <a:rPr lang="de-DE" smtClean="0"/>
              <a:t>27</a:t>
            </a:fld>
            <a:endParaRPr lang="de-DE"/>
          </a:p>
        </p:txBody>
      </p:sp>
    </p:spTree>
    <p:extLst>
      <p:ext uri="{BB962C8B-B14F-4D97-AF65-F5344CB8AC3E}">
        <p14:creationId xmlns:p14="http://schemas.microsoft.com/office/powerpoint/2010/main" val="35763759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95D29C69-AB95-4910-AAD9-10FD24518533}" type="slidenum">
              <a:rPr lang="de-DE" smtClean="0"/>
              <a:t>28</a:t>
            </a:fld>
            <a:endParaRPr lang="de-DE"/>
          </a:p>
        </p:txBody>
      </p:sp>
    </p:spTree>
    <p:extLst>
      <p:ext uri="{BB962C8B-B14F-4D97-AF65-F5344CB8AC3E}">
        <p14:creationId xmlns:p14="http://schemas.microsoft.com/office/powerpoint/2010/main" val="22501887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95D29C69-AB95-4910-AAD9-10FD24518533}" type="slidenum">
              <a:rPr lang="de-DE" smtClean="0"/>
              <a:t>31</a:t>
            </a:fld>
            <a:endParaRPr lang="de-DE"/>
          </a:p>
        </p:txBody>
      </p:sp>
    </p:spTree>
    <p:extLst>
      <p:ext uri="{BB962C8B-B14F-4D97-AF65-F5344CB8AC3E}">
        <p14:creationId xmlns:p14="http://schemas.microsoft.com/office/powerpoint/2010/main" val="1553476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37"/>
            <a:ext cx="7772400" cy="1470025"/>
          </a:xfrm>
          <a:prstGeom prst="rect">
            <a:avLst/>
          </a:prstGeom>
        </p:spPr>
        <p:txBody>
          <a:bodyPr/>
          <a:lstStyle/>
          <a:p>
            <a:r>
              <a:rPr lang="de-DE"/>
              <a:t>Titelmasterformat durch Klicken bearbeiten</a:t>
            </a:r>
          </a:p>
        </p:txBody>
      </p:sp>
      <p:sp>
        <p:nvSpPr>
          <p:cNvPr id="3" name="Untertitel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a:t>Formatvorlage des Untertitelmasters durch Klicken bearbeiten</a:t>
            </a:r>
          </a:p>
        </p:txBody>
      </p:sp>
    </p:spTree>
    <p:extLst>
      <p:ext uri="{BB962C8B-B14F-4D97-AF65-F5344CB8AC3E}">
        <p14:creationId xmlns:p14="http://schemas.microsoft.com/office/powerpoint/2010/main" val="38311336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a:t>Titelmasterformat durch Klicken bearbeiten</a:t>
            </a:r>
          </a:p>
        </p:txBody>
      </p:sp>
      <p:sp>
        <p:nvSpPr>
          <p:cNvPr id="3" name="Inhaltsplatzhalter 2"/>
          <p:cNvSpPr>
            <a:spLocks noGrp="1"/>
          </p:cNvSpPr>
          <p:nvPr>
            <p:ph idx="1"/>
          </p:nvPr>
        </p:nvSpPr>
        <p:spPr>
          <a:xfrm>
            <a:off x="457200" y="1600206"/>
            <a:ext cx="8229600" cy="4525963"/>
          </a:xfrm>
          <a:prstGeom prst="rect">
            <a:avLst/>
          </a:prstGeom>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4171597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12"/>
            <a:ext cx="7772400" cy="1362075"/>
          </a:xfrm>
          <a:prstGeom prst="rect">
            <a:avLst/>
          </a:prstGeom>
        </p:spPr>
        <p:txBody>
          <a:bodyPr anchor="t"/>
          <a:lstStyle>
            <a:lvl1pPr algn="l">
              <a:defRPr sz="4000" b="1" cap="all"/>
            </a:lvl1pPr>
          </a:lstStyle>
          <a:p>
            <a:r>
              <a:rPr lang="de-DE"/>
              <a:t>Titelmasterformat durch Klicken bearbeiten</a:t>
            </a:r>
          </a:p>
        </p:txBody>
      </p:sp>
      <p:sp>
        <p:nvSpPr>
          <p:cNvPr id="3" name="Textplatzhalt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a:t>Textmasterformate durch Klicken bearbeiten</a:t>
            </a:r>
          </a:p>
        </p:txBody>
      </p:sp>
    </p:spTree>
    <p:extLst>
      <p:ext uri="{BB962C8B-B14F-4D97-AF65-F5344CB8AC3E}">
        <p14:creationId xmlns:p14="http://schemas.microsoft.com/office/powerpoint/2010/main" val="35231048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a:t>Titelmasterformat durch Klicken bearbeiten</a:t>
            </a:r>
          </a:p>
        </p:txBody>
      </p:sp>
      <p:sp>
        <p:nvSpPr>
          <p:cNvPr id="3" name="Inhaltsplatzhalter 2"/>
          <p:cNvSpPr>
            <a:spLocks noGrp="1"/>
          </p:cNvSpPr>
          <p:nvPr>
            <p:ph sz="half" idx="1"/>
          </p:nvPr>
        </p:nvSpPr>
        <p:spPr>
          <a:xfrm>
            <a:off x="457200" y="1600206"/>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4648200" y="1600206"/>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1953551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Textmasterformate durch Klicken bearbeiten</a:t>
            </a:r>
          </a:p>
        </p:txBody>
      </p:sp>
      <p:sp>
        <p:nvSpPr>
          <p:cNvPr id="4" name="Inhaltsplatzhalt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4645031"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Textmasterformate durch Klicken bearbeiten</a:t>
            </a:r>
          </a:p>
        </p:txBody>
      </p:sp>
      <p:sp>
        <p:nvSpPr>
          <p:cNvPr id="6" name="Inhaltsplatzhalter 5"/>
          <p:cNvSpPr>
            <a:spLocks noGrp="1"/>
          </p:cNvSpPr>
          <p:nvPr>
            <p:ph sz="quarter" idx="4"/>
          </p:nvPr>
        </p:nvSpPr>
        <p:spPr>
          <a:xfrm>
            <a:off x="4645031"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894082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a:t>Titelmasterformat durch Klicken bearbeiten</a:t>
            </a:r>
          </a:p>
        </p:txBody>
      </p:sp>
    </p:spTree>
    <p:extLst>
      <p:ext uri="{BB962C8B-B14F-4D97-AF65-F5344CB8AC3E}">
        <p14:creationId xmlns:p14="http://schemas.microsoft.com/office/powerpoint/2010/main" val="23632582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extLst>
      <p:ext uri="{BB962C8B-B14F-4D97-AF65-F5344CB8AC3E}">
        <p14:creationId xmlns:p14="http://schemas.microsoft.com/office/powerpoint/2010/main" val="4819101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2" y="273050"/>
            <a:ext cx="3008313" cy="1162050"/>
          </a:xfrm>
          <a:prstGeom prst="rect">
            <a:avLst/>
          </a:prstGeom>
        </p:spPr>
        <p:txBody>
          <a:bodyPr anchor="b"/>
          <a:lstStyle>
            <a:lvl1pPr algn="l">
              <a:defRPr sz="2000" b="1"/>
            </a:lvl1pPr>
          </a:lstStyle>
          <a:p>
            <a:r>
              <a:rPr lang="de-DE"/>
              <a:t>Titelmasterformat durch Klicken bearbeiten</a:t>
            </a:r>
          </a:p>
        </p:txBody>
      </p:sp>
      <p:sp>
        <p:nvSpPr>
          <p:cNvPr id="3" name="Inhaltsplatzhalter 2"/>
          <p:cNvSpPr>
            <a:spLocks noGrp="1"/>
          </p:cNvSpPr>
          <p:nvPr>
            <p:ph idx="1"/>
          </p:nvPr>
        </p:nvSpPr>
        <p:spPr>
          <a:xfrm>
            <a:off x="3575050" y="273062"/>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457202" y="1435103"/>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Textmasterformate durch Klicken bearbeiten</a:t>
            </a:r>
          </a:p>
        </p:txBody>
      </p:sp>
    </p:spTree>
    <p:extLst>
      <p:ext uri="{BB962C8B-B14F-4D97-AF65-F5344CB8AC3E}">
        <p14:creationId xmlns:p14="http://schemas.microsoft.com/office/powerpoint/2010/main" val="2720816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a:prstGeom prst="rect">
            <a:avLst/>
          </a:prstGeom>
        </p:spPr>
        <p:txBody>
          <a:bodyPr anchor="b"/>
          <a:lstStyle>
            <a:lvl1pPr algn="l">
              <a:defRPr sz="2000" b="1"/>
            </a:lvl1pPr>
          </a:lstStyle>
          <a:p>
            <a:r>
              <a:rPr lang="de-DE"/>
              <a:t>Titelmasterformat durch Klicken bearbeiten</a:t>
            </a:r>
          </a:p>
        </p:txBody>
      </p:sp>
      <p:sp>
        <p:nvSpPr>
          <p:cNvPr id="3" name="Bildplatzhalt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a:p>
        </p:txBody>
      </p:sp>
      <p:sp>
        <p:nvSpPr>
          <p:cNvPr id="4" name="Textplatzhalt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Textmasterformate durch Klicken bearbeiten</a:t>
            </a:r>
          </a:p>
        </p:txBody>
      </p:sp>
    </p:spTree>
    <p:extLst>
      <p:ext uri="{BB962C8B-B14F-4D97-AF65-F5344CB8AC3E}">
        <p14:creationId xmlns:p14="http://schemas.microsoft.com/office/powerpoint/2010/main" val="42880411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a:t>Titelmasterformat durch Klicken bearbeiten</a:t>
            </a:r>
          </a:p>
        </p:txBody>
      </p:sp>
      <p:sp>
        <p:nvSpPr>
          <p:cNvPr id="3" name="Vertikaler Textplatzhalter 2"/>
          <p:cNvSpPr>
            <a:spLocks noGrp="1"/>
          </p:cNvSpPr>
          <p:nvPr>
            <p:ph type="body" orient="vert" idx="1"/>
          </p:nvPr>
        </p:nvSpPr>
        <p:spPr>
          <a:xfrm>
            <a:off x="457200" y="1600206"/>
            <a:ext cx="8229600" cy="4525963"/>
          </a:xfrm>
          <a:prstGeom prst="rect">
            <a:avLst/>
          </a:prstGeom>
        </p:spPr>
        <p:txBody>
          <a:bodyPr vert="eaVer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3096322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50"/>
            <a:ext cx="2057400" cy="5851525"/>
          </a:xfrm>
          <a:prstGeom prst="rect">
            <a:avLst/>
          </a:prstGeo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457200" y="274650"/>
            <a:ext cx="6019800" cy="5851525"/>
          </a:xfrm>
          <a:prstGeom prst="rect">
            <a:avLst/>
          </a:prstGeom>
        </p:spPr>
        <p:txBody>
          <a:bodyPr vert="eaVer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4320322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el, Text und 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a:t>Titelmasterformat durch Klicken bearbeiten</a:t>
            </a:r>
          </a:p>
        </p:txBody>
      </p:sp>
      <p:sp>
        <p:nvSpPr>
          <p:cNvPr id="3" name="Textplatzhalter 2"/>
          <p:cNvSpPr>
            <a:spLocks noGrp="1"/>
          </p:cNvSpPr>
          <p:nvPr>
            <p:ph type="body" sz="half" idx="1"/>
          </p:nvPr>
        </p:nvSpPr>
        <p:spPr>
          <a:xfrm>
            <a:off x="457200" y="1600206"/>
            <a:ext cx="4038600" cy="4525963"/>
          </a:xfrm>
          <a:prstGeom prst="rect">
            <a:avLst/>
          </a:prstGeom>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quarter" idx="2"/>
          </p:nvPr>
        </p:nvSpPr>
        <p:spPr>
          <a:xfrm>
            <a:off x="4648200" y="1600200"/>
            <a:ext cx="4038600" cy="2185988"/>
          </a:xfrm>
          <a:prstGeom prst="rect">
            <a:avLst/>
          </a:prstGeom>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Inhaltsplatzhalter 4"/>
          <p:cNvSpPr>
            <a:spLocks noGrp="1"/>
          </p:cNvSpPr>
          <p:nvPr>
            <p:ph sz="quarter" idx="3"/>
          </p:nvPr>
        </p:nvSpPr>
        <p:spPr>
          <a:xfrm>
            <a:off x="4648200" y="3938600"/>
            <a:ext cx="4038600" cy="2187575"/>
          </a:xfrm>
          <a:prstGeom prst="rect">
            <a:avLst/>
          </a:prstGeom>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6" name="Rectangle 4"/>
          <p:cNvSpPr>
            <a:spLocks noGrp="1" noChangeArrowheads="1"/>
          </p:cNvSpPr>
          <p:nvPr>
            <p:ph type="dt" sz="half" idx="10"/>
          </p:nvPr>
        </p:nvSpPr>
        <p:spPr>
          <a:xfrm>
            <a:off x="457200" y="6245225"/>
            <a:ext cx="2133600" cy="476250"/>
          </a:xfrm>
          <a:prstGeom prst="rect">
            <a:avLst/>
          </a:prstGeom>
        </p:spPr>
        <p:txBody>
          <a:bodyPr/>
          <a:lstStyle>
            <a:lvl1pPr eaLnBrk="1" fontAlgn="auto" hangingPunct="1">
              <a:spcBef>
                <a:spcPts val="0"/>
              </a:spcBef>
              <a:spcAft>
                <a:spcPts val="0"/>
              </a:spcAft>
              <a:defRPr sz="1800">
                <a:solidFill>
                  <a:srgbClr val="000000"/>
                </a:solidFill>
                <a:latin typeface="Times"/>
              </a:defRPr>
            </a:lvl1pPr>
          </a:lstStyle>
          <a:p>
            <a:pPr>
              <a:defRPr/>
            </a:pPr>
            <a:endParaRPr lang="de-DE"/>
          </a:p>
        </p:txBody>
      </p:sp>
      <p:sp>
        <p:nvSpPr>
          <p:cNvPr id="7" name="Rectangle 5"/>
          <p:cNvSpPr>
            <a:spLocks noGrp="1" noChangeArrowheads="1"/>
          </p:cNvSpPr>
          <p:nvPr>
            <p:ph type="ftr" sz="quarter" idx="11"/>
          </p:nvPr>
        </p:nvSpPr>
        <p:spPr>
          <a:xfrm>
            <a:off x="3124200" y="6245225"/>
            <a:ext cx="2895600" cy="476250"/>
          </a:xfrm>
          <a:prstGeom prst="rect">
            <a:avLst/>
          </a:prstGeom>
        </p:spPr>
        <p:txBody>
          <a:bodyPr/>
          <a:lstStyle>
            <a:lvl1pPr eaLnBrk="1" fontAlgn="auto" hangingPunct="1">
              <a:spcBef>
                <a:spcPts val="0"/>
              </a:spcBef>
              <a:spcAft>
                <a:spcPts val="0"/>
              </a:spcAft>
              <a:defRPr sz="1800">
                <a:solidFill>
                  <a:srgbClr val="000000"/>
                </a:solidFill>
                <a:latin typeface="Times"/>
              </a:defRPr>
            </a:lvl1pPr>
          </a:lstStyle>
          <a:p>
            <a:pPr>
              <a:defRPr/>
            </a:pPr>
            <a:r>
              <a:rPr lang="de-DE"/>
              <a:t>nur für die interne Verwendung</a:t>
            </a:r>
          </a:p>
        </p:txBody>
      </p:sp>
      <p:sp>
        <p:nvSpPr>
          <p:cNvPr id="8" name="Rectangle 6"/>
          <p:cNvSpPr>
            <a:spLocks noGrp="1" noChangeArrowheads="1"/>
          </p:cNvSpPr>
          <p:nvPr>
            <p:ph type="sldNum" sz="quarter" idx="12"/>
          </p:nvPr>
        </p:nvSpPr>
        <p:spPr>
          <a:xfrm>
            <a:off x="6553200" y="6245225"/>
            <a:ext cx="2133600" cy="476250"/>
          </a:xfrm>
          <a:prstGeom prst="rect">
            <a:avLst/>
          </a:prstGeom>
        </p:spPr>
        <p:txBody>
          <a:bodyPr vert="horz" wrap="square" lIns="91440" tIns="45720" rIns="91440" bIns="45720" numCol="1" anchor="t" anchorCtr="0" compatLnSpc="1">
            <a:prstTxWarp prst="textNoShape">
              <a:avLst/>
            </a:prstTxWarp>
          </a:bodyPr>
          <a:lstStyle>
            <a:lvl1pPr eaLnBrk="1" hangingPunct="1">
              <a:defRPr sz="1800">
                <a:solidFill>
                  <a:srgbClr val="000000"/>
                </a:solidFill>
                <a:latin typeface="Times" panose="02020603050405020304" pitchFamily="18" charset="0"/>
              </a:defRPr>
            </a:lvl1pPr>
          </a:lstStyle>
          <a:p>
            <a:pPr fontAlgn="base">
              <a:spcBef>
                <a:spcPct val="0"/>
              </a:spcBef>
              <a:spcAft>
                <a:spcPct val="0"/>
              </a:spcAft>
            </a:pPr>
            <a:fld id="{D2053460-6898-48F6-BEB8-6736C4D76ABC}" type="slidenum">
              <a:rPr lang="de-DE" altLang="de-DE"/>
              <a:pPr fontAlgn="base">
                <a:spcBef>
                  <a:spcPct val="0"/>
                </a:spcBef>
                <a:spcAft>
                  <a:spcPct val="0"/>
                </a:spcAft>
              </a:pPr>
              <a:t>‹Nr.›</a:t>
            </a:fld>
            <a:endParaRPr lang="de-DE" altLang="de-DE"/>
          </a:p>
        </p:txBody>
      </p:sp>
    </p:spTree>
    <p:extLst>
      <p:ext uri="{BB962C8B-B14F-4D97-AF65-F5344CB8AC3E}">
        <p14:creationId xmlns:p14="http://schemas.microsoft.com/office/powerpoint/2010/main" val="8210330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IMEW Master11-11.psd                                           00000002JULIUS                         00000000:"/>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616380"/>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Lst>
  <p:hf sldNum="0" hd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a:defRPr>
      </a:lvl2pPr>
      <a:lvl3pPr algn="ctr" rtl="0" eaLnBrk="0" fontAlgn="base" hangingPunct="0">
        <a:spcBef>
          <a:spcPct val="0"/>
        </a:spcBef>
        <a:spcAft>
          <a:spcPct val="0"/>
        </a:spcAft>
        <a:defRPr sz="4400">
          <a:solidFill>
            <a:schemeClr val="tx2"/>
          </a:solidFill>
          <a:latin typeface="Times"/>
        </a:defRPr>
      </a:lvl3pPr>
      <a:lvl4pPr algn="ctr" rtl="0" eaLnBrk="0" fontAlgn="base" hangingPunct="0">
        <a:spcBef>
          <a:spcPct val="0"/>
        </a:spcBef>
        <a:spcAft>
          <a:spcPct val="0"/>
        </a:spcAft>
        <a:defRPr sz="4400">
          <a:solidFill>
            <a:schemeClr val="tx2"/>
          </a:solidFill>
          <a:latin typeface="Times"/>
        </a:defRPr>
      </a:lvl4pPr>
      <a:lvl5pPr algn="ctr" rtl="0" eaLnBrk="0" fontAlgn="base" hangingPunct="0">
        <a:spcBef>
          <a:spcPct val="0"/>
        </a:spcBef>
        <a:spcAft>
          <a:spcPct val="0"/>
        </a:spcAft>
        <a:defRPr sz="4400">
          <a:solidFill>
            <a:schemeClr val="tx2"/>
          </a:solidFill>
          <a:latin typeface="Times"/>
        </a:defRPr>
      </a:lvl5pPr>
      <a:lvl6pPr marL="457200" algn="ctr" rtl="0" fontAlgn="base">
        <a:spcBef>
          <a:spcPct val="0"/>
        </a:spcBef>
        <a:spcAft>
          <a:spcPct val="0"/>
        </a:spcAft>
        <a:defRPr sz="4400">
          <a:solidFill>
            <a:schemeClr val="tx2"/>
          </a:solidFill>
          <a:latin typeface="Times"/>
        </a:defRPr>
      </a:lvl6pPr>
      <a:lvl7pPr marL="914400" algn="ctr" rtl="0" fontAlgn="base">
        <a:spcBef>
          <a:spcPct val="0"/>
        </a:spcBef>
        <a:spcAft>
          <a:spcPct val="0"/>
        </a:spcAft>
        <a:defRPr sz="4400">
          <a:solidFill>
            <a:schemeClr val="tx2"/>
          </a:solidFill>
          <a:latin typeface="Times"/>
        </a:defRPr>
      </a:lvl7pPr>
      <a:lvl8pPr marL="1371600" algn="ctr" rtl="0" fontAlgn="base">
        <a:spcBef>
          <a:spcPct val="0"/>
        </a:spcBef>
        <a:spcAft>
          <a:spcPct val="0"/>
        </a:spcAft>
        <a:defRPr sz="4400">
          <a:solidFill>
            <a:schemeClr val="tx2"/>
          </a:solidFill>
          <a:latin typeface="Times"/>
        </a:defRPr>
      </a:lvl8pPr>
      <a:lvl9pPr marL="1828800" algn="ctr" rtl="0" fontAlgn="base">
        <a:spcBef>
          <a:spcPct val="0"/>
        </a:spcBef>
        <a:spcAft>
          <a:spcPct val="0"/>
        </a:spcAft>
        <a:defRPr sz="4400">
          <a:solidFill>
            <a:schemeClr val="tx2"/>
          </a:solidFill>
          <a:latin typeface="Times"/>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p:cNvSpPr>
            <a:spLocks noGrp="1"/>
          </p:cNvSpPr>
          <p:nvPr>
            <p:ph type="ctrTitle"/>
          </p:nvPr>
        </p:nvSpPr>
        <p:spPr/>
        <p:txBody>
          <a:bodyPr>
            <a:normAutofit fontScale="90000"/>
          </a:bodyPr>
          <a:lstStyle/>
          <a:p>
            <a:r>
              <a:rPr lang="de-DE" sz="3600" b="1" dirty="0">
                <a:latin typeface="Arial" panose="020B0604020202020204" pitchFamily="34" charset="0"/>
                <a:cs typeface="Arial" panose="020B0604020202020204" pitchFamily="34" charset="0"/>
              </a:rPr>
              <a:t>Teilhabe und Teilhabeforschung </a:t>
            </a:r>
            <a:br>
              <a:rPr lang="de-DE" sz="3100" b="1" dirty="0">
                <a:latin typeface="Arial" panose="020B0604020202020204" pitchFamily="34" charset="0"/>
                <a:cs typeface="Arial" panose="020B0604020202020204" pitchFamily="34" charset="0"/>
              </a:rPr>
            </a:br>
            <a:r>
              <a:rPr lang="de-DE" sz="3100" b="1" dirty="0">
                <a:latin typeface="Arial" panose="020B0604020202020204" pitchFamily="34" charset="0"/>
                <a:cs typeface="Arial" panose="020B0604020202020204" pitchFamily="34" charset="0"/>
              </a:rPr>
              <a:t>- was und wie wird da geforscht? </a:t>
            </a:r>
            <a:br>
              <a:rPr lang="de-DE" sz="3100" dirty="0">
                <a:latin typeface="Arial" panose="020B0604020202020204" pitchFamily="34" charset="0"/>
                <a:cs typeface="Arial" panose="020B0604020202020204" pitchFamily="34" charset="0"/>
              </a:rPr>
            </a:br>
            <a:br>
              <a:rPr lang="de-DE" sz="3100" dirty="0">
                <a:latin typeface="Arial" panose="020B0604020202020204" pitchFamily="34" charset="0"/>
                <a:cs typeface="Arial" panose="020B0604020202020204" pitchFamily="34" charset="0"/>
              </a:rPr>
            </a:br>
            <a:r>
              <a:rPr lang="de-DE" sz="2700" dirty="0">
                <a:latin typeface="Arial" panose="020B0604020202020204" pitchFamily="34" charset="0"/>
                <a:cs typeface="Arial" panose="020B0604020202020204" pitchFamily="34" charset="0"/>
              </a:rPr>
              <a:t>Beispielprojekt: </a:t>
            </a:r>
            <a:br>
              <a:rPr lang="de-DE" sz="2700" dirty="0">
                <a:latin typeface="Arial" panose="020B0604020202020204" pitchFamily="34" charset="0"/>
                <a:cs typeface="Arial" panose="020B0604020202020204" pitchFamily="34" charset="0"/>
              </a:rPr>
            </a:br>
            <a:r>
              <a:rPr lang="de-DE" sz="2700" dirty="0">
                <a:latin typeface="Arial" panose="020B0604020202020204" pitchFamily="34" charset="0"/>
                <a:cs typeface="Arial" panose="020B0604020202020204" pitchFamily="34" charset="0"/>
              </a:rPr>
              <a:t>Älter werden mit Kleinwuchs, Anforderungen an Präventionsmaßnahmen</a:t>
            </a:r>
            <a:br>
              <a:rPr lang="de-DE" sz="2700" dirty="0">
                <a:latin typeface="Arial" panose="020B0604020202020204" pitchFamily="34" charset="0"/>
                <a:cs typeface="Arial" panose="020B0604020202020204" pitchFamily="34" charset="0"/>
              </a:rPr>
            </a:br>
            <a:r>
              <a:rPr lang="de-DE" sz="2700" dirty="0">
                <a:latin typeface="Arial" panose="020B0604020202020204" pitchFamily="34" charset="0"/>
                <a:cs typeface="Arial" panose="020B0604020202020204" pitchFamily="34" charset="0"/>
              </a:rPr>
              <a:t>24.01.2020</a:t>
            </a:r>
            <a:endParaRPr lang="de-DE" sz="3600" dirty="0"/>
          </a:p>
        </p:txBody>
      </p:sp>
      <p:sp>
        <p:nvSpPr>
          <p:cNvPr id="3" name="Textfeld 2"/>
          <p:cNvSpPr txBox="1"/>
          <p:nvPr/>
        </p:nvSpPr>
        <p:spPr>
          <a:xfrm>
            <a:off x="2362200" y="4876800"/>
            <a:ext cx="4419600" cy="523220"/>
          </a:xfrm>
          <a:prstGeom prst="rect">
            <a:avLst/>
          </a:prstGeom>
          <a:noFill/>
        </p:spPr>
        <p:txBody>
          <a:bodyPr wrap="square" rtlCol="0">
            <a:spAutoFit/>
          </a:bodyPr>
          <a:lstStyle/>
          <a:p>
            <a:pPr algn="ctr"/>
            <a:endParaRPr lang="de-DE" sz="1400" b="1" dirty="0">
              <a:latin typeface="Arial" panose="020B0604020202020204" pitchFamily="34" charset="0"/>
              <a:cs typeface="Arial" panose="020B0604020202020204" pitchFamily="34" charset="0"/>
            </a:endParaRPr>
          </a:p>
          <a:p>
            <a:pPr algn="ctr"/>
            <a:r>
              <a:rPr lang="de-DE" sz="1400" b="1" dirty="0">
                <a:latin typeface="Arial" panose="020B0604020202020204" pitchFamily="34" charset="0"/>
                <a:cs typeface="Arial" panose="020B0604020202020204" pitchFamily="34" charset="0"/>
              </a:rPr>
              <a:t>Katrin Grüber</a:t>
            </a:r>
          </a:p>
        </p:txBody>
      </p:sp>
    </p:spTree>
    <p:extLst>
      <p:ext uri="{BB962C8B-B14F-4D97-AF65-F5344CB8AC3E}">
        <p14:creationId xmlns:p14="http://schemas.microsoft.com/office/powerpoint/2010/main" val="38668954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6A844FF6-E61B-40D6-8990-863A5D4F5AAC}"/>
              </a:ext>
            </a:extLst>
          </p:cNvPr>
          <p:cNvSpPr>
            <a:spLocks noGrp="1"/>
          </p:cNvSpPr>
          <p:nvPr>
            <p:ph type="title"/>
          </p:nvPr>
        </p:nvSpPr>
        <p:spPr>
          <a:xfrm>
            <a:off x="722313" y="3276600"/>
            <a:ext cx="7772400" cy="1362075"/>
          </a:xfrm>
        </p:spPr>
        <p:txBody>
          <a:bodyPr/>
          <a:lstStyle/>
          <a:p>
            <a:r>
              <a:rPr lang="de-DE" dirty="0">
                <a:latin typeface="Arial" panose="020B0604020202020204" pitchFamily="34" charset="0"/>
                <a:cs typeface="Arial" panose="020B0604020202020204" pitchFamily="34" charset="0"/>
              </a:rPr>
              <a:t>Teilhabe</a:t>
            </a:r>
            <a:br>
              <a:rPr lang="de-DE" dirty="0">
                <a:latin typeface="Arial" panose="020B0604020202020204" pitchFamily="34" charset="0"/>
                <a:cs typeface="Arial" panose="020B0604020202020204" pitchFamily="34" charset="0"/>
              </a:rPr>
            </a:br>
            <a:br>
              <a:rPr lang="de-DE" dirty="0">
                <a:latin typeface="Arial" panose="020B0604020202020204" pitchFamily="34" charset="0"/>
                <a:cs typeface="Arial" panose="020B0604020202020204" pitchFamily="34" charset="0"/>
              </a:rPr>
            </a:br>
            <a:r>
              <a:rPr lang="de-DE" sz="2400" dirty="0">
                <a:latin typeface="Arial" panose="020B0604020202020204" pitchFamily="34" charset="0"/>
                <a:cs typeface="Arial" panose="020B0604020202020204" pitchFamily="34" charset="0"/>
              </a:rPr>
              <a:t>Aktions-Bündnis Teilhabe-Forschung</a:t>
            </a:r>
            <a:br>
              <a:rPr lang="de-DE" sz="2400" dirty="0">
                <a:latin typeface="Arial" panose="020B0604020202020204" pitchFamily="34" charset="0"/>
                <a:cs typeface="Arial" panose="020B0604020202020204" pitchFamily="34" charset="0"/>
              </a:rPr>
            </a:br>
            <a:r>
              <a:rPr lang="de-DE" sz="2400" dirty="0">
                <a:latin typeface="Arial" panose="020B0604020202020204" pitchFamily="34" charset="0"/>
                <a:cs typeface="Arial" panose="020B0604020202020204" pitchFamily="34" charset="0"/>
              </a:rPr>
              <a:t>Das ist eine Kurz-Fassung von der Gründungs-Erklärung vom </a:t>
            </a:r>
            <a:br>
              <a:rPr lang="de-DE" sz="2400" dirty="0">
                <a:latin typeface="Arial" panose="020B0604020202020204" pitchFamily="34" charset="0"/>
                <a:cs typeface="Arial" panose="020B0604020202020204" pitchFamily="34" charset="0"/>
              </a:rPr>
            </a:br>
            <a:r>
              <a:rPr lang="de-DE" sz="2400" dirty="0">
                <a:latin typeface="Arial" panose="020B0604020202020204" pitchFamily="34" charset="0"/>
                <a:cs typeface="Arial" panose="020B0604020202020204" pitchFamily="34" charset="0"/>
              </a:rPr>
              <a:t>Aktions-Bündnis Teilhabe-Forschung. </a:t>
            </a:r>
            <a:br>
              <a:rPr lang="de-DE" dirty="0"/>
            </a:br>
            <a:br>
              <a:rPr lang="de-DE" dirty="0">
                <a:latin typeface="Arial" panose="020B0604020202020204" pitchFamily="34" charset="0"/>
                <a:cs typeface="Arial" panose="020B0604020202020204" pitchFamily="34" charset="0"/>
              </a:rPr>
            </a:br>
            <a:br>
              <a:rPr lang="de-DE" dirty="0">
                <a:latin typeface="Arial" panose="020B0604020202020204" pitchFamily="34" charset="0"/>
                <a:cs typeface="Arial" panose="020B0604020202020204" pitchFamily="34" charset="0"/>
              </a:rPr>
            </a:br>
            <a:endParaRPr lang="de-DE" dirty="0"/>
          </a:p>
        </p:txBody>
      </p:sp>
      <p:sp>
        <p:nvSpPr>
          <p:cNvPr id="7" name="Textplatzhalter 6">
            <a:extLst>
              <a:ext uri="{FF2B5EF4-FFF2-40B4-BE49-F238E27FC236}">
                <a16:creationId xmlns:a16="http://schemas.microsoft.com/office/drawing/2014/main" id="{26885C98-7C14-45EB-A8D2-51299DD75C19}"/>
              </a:ext>
            </a:extLst>
          </p:cNvPr>
          <p:cNvSpPr>
            <a:spLocks noGrp="1"/>
          </p:cNvSpPr>
          <p:nvPr>
            <p:ph type="body" idx="1"/>
          </p:nvPr>
        </p:nvSpPr>
        <p:spPr/>
        <p:txBody>
          <a:bodyPr/>
          <a:lstStyle/>
          <a:p>
            <a:endParaRPr lang="de-DE"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36190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E4F4F65E-E001-4E58-8C8B-11F5C0F1BD55}"/>
              </a:ext>
            </a:extLst>
          </p:cNvPr>
          <p:cNvSpPr>
            <a:spLocks noGrp="1"/>
          </p:cNvSpPr>
          <p:nvPr>
            <p:ph type="title"/>
          </p:nvPr>
        </p:nvSpPr>
        <p:spPr/>
        <p:txBody>
          <a:bodyPr/>
          <a:lstStyle/>
          <a:p>
            <a:r>
              <a:rPr lang="de-DE" sz="3600" b="1" dirty="0">
                <a:latin typeface="Arial" panose="020B0604020202020204" pitchFamily="34" charset="0"/>
                <a:cs typeface="Arial" panose="020B0604020202020204" pitchFamily="34" charset="0"/>
              </a:rPr>
              <a:t>Teilhabe</a:t>
            </a:r>
          </a:p>
        </p:txBody>
      </p:sp>
      <p:sp>
        <p:nvSpPr>
          <p:cNvPr id="5" name="Inhaltsplatzhalter 4">
            <a:extLst>
              <a:ext uri="{FF2B5EF4-FFF2-40B4-BE49-F238E27FC236}">
                <a16:creationId xmlns:a16="http://schemas.microsoft.com/office/drawing/2014/main" id="{21A81CF2-5BB1-4ACD-8051-C2AE53CEB8CC}"/>
              </a:ext>
            </a:extLst>
          </p:cNvPr>
          <p:cNvSpPr>
            <a:spLocks noGrp="1"/>
          </p:cNvSpPr>
          <p:nvPr>
            <p:ph idx="1"/>
          </p:nvPr>
        </p:nvSpPr>
        <p:spPr/>
        <p:txBody>
          <a:bodyPr/>
          <a:lstStyle/>
          <a:p>
            <a:r>
              <a:rPr lang="de-DE" dirty="0">
                <a:latin typeface="Arial" panose="020B0604020202020204" pitchFamily="34" charset="0"/>
                <a:cs typeface="Arial" panose="020B0604020202020204" pitchFamily="34" charset="0"/>
              </a:rPr>
              <a:t>Dabei-Sein </a:t>
            </a:r>
          </a:p>
          <a:p>
            <a:r>
              <a:rPr lang="de-DE" dirty="0">
                <a:latin typeface="Arial" panose="020B0604020202020204" pitchFamily="34" charset="0"/>
                <a:cs typeface="Arial" panose="020B0604020202020204" pitchFamily="34" charset="0"/>
              </a:rPr>
              <a:t>Teil-Sein</a:t>
            </a:r>
          </a:p>
          <a:p>
            <a:r>
              <a:rPr lang="de-DE" dirty="0">
                <a:latin typeface="Arial" panose="020B0604020202020204" pitchFamily="34" charset="0"/>
                <a:cs typeface="Arial" panose="020B0604020202020204" pitchFamily="34" charset="0"/>
              </a:rPr>
              <a:t>Teil-Haben </a:t>
            </a:r>
          </a:p>
        </p:txBody>
      </p:sp>
    </p:spTree>
    <p:extLst>
      <p:ext uri="{BB962C8B-B14F-4D97-AF65-F5344CB8AC3E}">
        <p14:creationId xmlns:p14="http://schemas.microsoft.com/office/powerpoint/2010/main" val="1012318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6A844FF6-E61B-40D6-8990-863A5D4F5AAC}"/>
              </a:ext>
            </a:extLst>
          </p:cNvPr>
          <p:cNvSpPr>
            <a:spLocks noGrp="1"/>
          </p:cNvSpPr>
          <p:nvPr>
            <p:ph type="title"/>
          </p:nvPr>
        </p:nvSpPr>
        <p:spPr/>
        <p:txBody>
          <a:bodyPr/>
          <a:lstStyle/>
          <a:p>
            <a:r>
              <a:rPr lang="de-DE" dirty="0" err="1">
                <a:latin typeface="Arial" panose="020B0604020202020204" pitchFamily="34" charset="0"/>
                <a:cs typeface="Arial" panose="020B0604020202020204" pitchFamily="34" charset="0"/>
              </a:rPr>
              <a:t>TeilhabeForschung</a:t>
            </a:r>
            <a:br>
              <a:rPr lang="de-DE" dirty="0">
                <a:latin typeface="Arial" panose="020B0604020202020204" pitchFamily="34" charset="0"/>
                <a:cs typeface="Arial" panose="020B0604020202020204" pitchFamily="34" charset="0"/>
              </a:rPr>
            </a:br>
            <a:endParaRPr lang="de-DE" dirty="0"/>
          </a:p>
        </p:txBody>
      </p:sp>
      <p:sp>
        <p:nvSpPr>
          <p:cNvPr id="7" name="Textplatzhalter 6">
            <a:extLst>
              <a:ext uri="{FF2B5EF4-FFF2-40B4-BE49-F238E27FC236}">
                <a16:creationId xmlns:a16="http://schemas.microsoft.com/office/drawing/2014/main" id="{26885C98-7C14-45EB-A8D2-51299DD75C19}"/>
              </a:ext>
            </a:extLst>
          </p:cNvPr>
          <p:cNvSpPr>
            <a:spLocks noGrp="1"/>
          </p:cNvSpPr>
          <p:nvPr>
            <p:ph type="body" idx="1"/>
          </p:nvPr>
        </p:nvSpPr>
        <p:spPr/>
        <p:txBody>
          <a:bodyPr/>
          <a:lstStyle/>
          <a:p>
            <a:endParaRPr lang="de-DE"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67904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2ED2A9-4CC7-4154-A329-26149D87B924}"/>
              </a:ext>
            </a:extLst>
          </p:cNvPr>
          <p:cNvSpPr>
            <a:spLocks noGrp="1"/>
          </p:cNvSpPr>
          <p:nvPr>
            <p:ph type="title"/>
          </p:nvPr>
        </p:nvSpPr>
        <p:spPr/>
        <p:txBody>
          <a:bodyPr/>
          <a:lstStyle/>
          <a:p>
            <a:r>
              <a:rPr lang="de-DE" sz="3600" b="1" dirty="0">
                <a:latin typeface="Arial" panose="020B0604020202020204" pitchFamily="34" charset="0"/>
                <a:cs typeface="Arial" panose="020B0604020202020204" pitchFamily="34" charset="0"/>
              </a:rPr>
              <a:t>Bei der Teilhabe-Forschung wird überlegt:</a:t>
            </a:r>
            <a:br>
              <a:rPr lang="de-DE" sz="3600" b="1" dirty="0">
                <a:latin typeface="Arial" panose="020B0604020202020204" pitchFamily="34" charset="0"/>
                <a:cs typeface="Arial" panose="020B0604020202020204" pitchFamily="34" charset="0"/>
              </a:rPr>
            </a:br>
            <a:endParaRPr lang="de-DE" sz="3600" b="1" dirty="0">
              <a:latin typeface="Arial" panose="020B0604020202020204" pitchFamily="34" charset="0"/>
              <a:cs typeface="Arial" panose="020B0604020202020204" pitchFamily="34" charset="0"/>
            </a:endParaRPr>
          </a:p>
        </p:txBody>
      </p:sp>
      <p:sp>
        <p:nvSpPr>
          <p:cNvPr id="3" name="Inhaltsplatzhalter 2">
            <a:extLst>
              <a:ext uri="{FF2B5EF4-FFF2-40B4-BE49-F238E27FC236}">
                <a16:creationId xmlns:a16="http://schemas.microsoft.com/office/drawing/2014/main" id="{7C31EDB9-249D-499E-A44A-76838F6EB566}"/>
              </a:ext>
            </a:extLst>
          </p:cNvPr>
          <p:cNvSpPr>
            <a:spLocks noGrp="1"/>
          </p:cNvSpPr>
          <p:nvPr>
            <p:ph idx="1"/>
          </p:nvPr>
        </p:nvSpPr>
        <p:spPr/>
        <p:txBody>
          <a:bodyPr/>
          <a:lstStyle/>
          <a:p>
            <a:r>
              <a:rPr lang="de-DE" sz="2400" dirty="0">
                <a:latin typeface="Arial" panose="020B0604020202020204" pitchFamily="34" charset="0"/>
                <a:cs typeface="Arial" panose="020B0604020202020204" pitchFamily="34" charset="0"/>
              </a:rPr>
              <a:t>Wie können alle teilhaben.</a:t>
            </a:r>
          </a:p>
          <a:p>
            <a:r>
              <a:rPr lang="de-DE" sz="2400" dirty="0">
                <a:latin typeface="Arial" panose="020B0604020202020204" pitchFamily="34" charset="0"/>
                <a:cs typeface="Arial" panose="020B0604020202020204" pitchFamily="34" charset="0"/>
              </a:rPr>
              <a:t>Wie können alle mit-machen.</a:t>
            </a:r>
          </a:p>
          <a:p>
            <a:r>
              <a:rPr lang="de-DE" sz="2400" dirty="0">
                <a:latin typeface="Arial" panose="020B0604020202020204" pitchFamily="34" charset="0"/>
                <a:cs typeface="Arial" panose="020B0604020202020204" pitchFamily="34" charset="0"/>
              </a:rPr>
              <a:t>Es wird geschaut:</a:t>
            </a:r>
          </a:p>
          <a:p>
            <a:r>
              <a:rPr lang="de-DE" sz="2400" dirty="0">
                <a:latin typeface="Arial" panose="020B0604020202020204" pitchFamily="34" charset="0"/>
                <a:cs typeface="Arial" panose="020B0604020202020204" pitchFamily="34" charset="0"/>
              </a:rPr>
              <a:t>Ändert sich durch eine Behinderung etwas im Leben von einer Person. </a:t>
            </a:r>
          </a:p>
          <a:p>
            <a:r>
              <a:rPr lang="de-DE" sz="2400" dirty="0">
                <a:latin typeface="Arial" panose="020B0604020202020204" pitchFamily="34" charset="0"/>
                <a:cs typeface="Arial" panose="020B0604020202020204" pitchFamily="34" charset="0"/>
              </a:rPr>
              <a:t>So gehen andere Menschen mit Behinderungen um. </a:t>
            </a:r>
          </a:p>
          <a:p>
            <a:r>
              <a:rPr lang="de-DE" sz="2400" dirty="0">
                <a:latin typeface="Arial" panose="020B0604020202020204" pitchFamily="34" charset="0"/>
                <a:cs typeface="Arial" panose="020B0604020202020204" pitchFamily="34" charset="0"/>
              </a:rPr>
              <a:t>Das verändert sich für eine Person durch Behinderungen. </a:t>
            </a:r>
          </a:p>
          <a:p>
            <a:r>
              <a:rPr lang="de-DE" sz="2400" dirty="0">
                <a:latin typeface="Arial" panose="020B0604020202020204" pitchFamily="34" charset="0"/>
                <a:cs typeface="Arial" panose="020B0604020202020204" pitchFamily="34" charset="0"/>
              </a:rPr>
              <a:t>So lebt man mit Behinderungen.</a:t>
            </a:r>
          </a:p>
          <a:p>
            <a:pPr marL="0" indent="0">
              <a:buNone/>
            </a:pPr>
            <a:r>
              <a:rPr lang="de-DE" sz="2400" dirty="0">
                <a:latin typeface="Arial" panose="020B0604020202020204" pitchFamily="34" charset="0"/>
                <a:cs typeface="Arial" panose="020B0604020202020204" pitchFamily="34" charset="0"/>
              </a:rPr>
              <a:t> </a:t>
            </a:r>
          </a:p>
          <a:p>
            <a:pPr marL="0" indent="0">
              <a:buNone/>
            </a:pPr>
            <a:r>
              <a:rPr lang="de-DE" sz="2400" dirty="0">
                <a:latin typeface="Arial" panose="020B0604020202020204" pitchFamily="34" charset="0"/>
                <a:cs typeface="Arial" panose="020B0604020202020204" pitchFamily="34" charset="0"/>
              </a:rPr>
              <a:t> </a:t>
            </a:r>
          </a:p>
          <a:p>
            <a:endParaRPr lang="de-DE" dirty="0"/>
          </a:p>
        </p:txBody>
      </p:sp>
    </p:spTree>
    <p:extLst>
      <p:ext uri="{BB962C8B-B14F-4D97-AF65-F5344CB8AC3E}">
        <p14:creationId xmlns:p14="http://schemas.microsoft.com/office/powerpoint/2010/main" val="5896144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3FBE39E-AFB5-4881-98B8-DA6971D6FC55}"/>
              </a:ext>
            </a:extLst>
          </p:cNvPr>
          <p:cNvSpPr>
            <a:spLocks noGrp="1"/>
          </p:cNvSpPr>
          <p:nvPr>
            <p:ph type="title"/>
          </p:nvPr>
        </p:nvSpPr>
        <p:spPr/>
        <p:txBody>
          <a:bodyPr/>
          <a:lstStyle/>
          <a:p>
            <a:r>
              <a:rPr lang="de-DE" sz="3600" b="1" dirty="0">
                <a:latin typeface="Arial" panose="020B0604020202020204" pitchFamily="34" charset="0"/>
                <a:cs typeface="Arial" panose="020B0604020202020204" pitchFamily="34" charset="0"/>
              </a:rPr>
              <a:t>Teilhabeforschung untersucht Barrieren</a:t>
            </a:r>
          </a:p>
        </p:txBody>
      </p:sp>
      <p:sp>
        <p:nvSpPr>
          <p:cNvPr id="3" name="Inhaltsplatzhalter 2">
            <a:extLst>
              <a:ext uri="{FF2B5EF4-FFF2-40B4-BE49-F238E27FC236}">
                <a16:creationId xmlns:a16="http://schemas.microsoft.com/office/drawing/2014/main" id="{9002658A-5143-4A74-99CC-699AFEEA552D}"/>
              </a:ext>
            </a:extLst>
          </p:cNvPr>
          <p:cNvSpPr>
            <a:spLocks noGrp="1"/>
          </p:cNvSpPr>
          <p:nvPr>
            <p:ph idx="1"/>
          </p:nvPr>
        </p:nvSpPr>
        <p:spPr/>
        <p:txBody>
          <a:bodyPr/>
          <a:lstStyle/>
          <a:p>
            <a:r>
              <a:rPr lang="de-DE" sz="2400" dirty="0">
                <a:latin typeface="Arial" panose="020B0604020202020204" pitchFamily="34" charset="0"/>
                <a:cs typeface="Arial" panose="020B0604020202020204" pitchFamily="34" charset="0"/>
              </a:rPr>
              <a:t>Diese Barrieren oder Nachteile gibt es für Menschen mit Behinderungen.</a:t>
            </a:r>
          </a:p>
          <a:p>
            <a:r>
              <a:rPr lang="de-DE" sz="2400" dirty="0">
                <a:latin typeface="Arial" panose="020B0604020202020204" pitchFamily="34" charset="0"/>
                <a:cs typeface="Arial" panose="020B0604020202020204" pitchFamily="34" charset="0"/>
              </a:rPr>
              <a:t>Im Zusammen-Leben mit anderen Menschen.</a:t>
            </a:r>
          </a:p>
          <a:p>
            <a:r>
              <a:rPr lang="de-DE" sz="2400" dirty="0">
                <a:latin typeface="Arial" panose="020B0604020202020204" pitchFamily="34" charset="0"/>
                <a:cs typeface="Arial" panose="020B0604020202020204" pitchFamily="34" charset="0"/>
              </a:rPr>
              <a:t>Oder im kulturellen Angebot</a:t>
            </a:r>
          </a:p>
          <a:p>
            <a:r>
              <a:rPr lang="de-DE" sz="2400" dirty="0">
                <a:latin typeface="Arial" panose="020B0604020202020204" pitchFamily="34" charset="0"/>
                <a:cs typeface="Arial" panose="020B0604020202020204" pitchFamily="34" charset="0"/>
              </a:rPr>
              <a:t>Zum Beispiel:</a:t>
            </a:r>
          </a:p>
          <a:p>
            <a:r>
              <a:rPr lang="de-DE" sz="2400" dirty="0">
                <a:latin typeface="Arial" panose="020B0604020202020204" pitchFamily="34" charset="0"/>
                <a:cs typeface="Arial" panose="020B0604020202020204" pitchFamily="34" charset="0"/>
              </a:rPr>
              <a:t>Im Theater.</a:t>
            </a:r>
          </a:p>
          <a:p>
            <a:r>
              <a:rPr lang="de-DE" sz="2400" dirty="0">
                <a:latin typeface="Arial" panose="020B0604020202020204" pitchFamily="34" charset="0"/>
                <a:cs typeface="Arial" panose="020B0604020202020204" pitchFamily="34" charset="0"/>
              </a:rPr>
              <a:t>Im Kino.</a:t>
            </a:r>
          </a:p>
          <a:p>
            <a:r>
              <a:rPr lang="de-DE" sz="2400" dirty="0">
                <a:latin typeface="Arial" panose="020B0604020202020204" pitchFamily="34" charset="0"/>
                <a:cs typeface="Arial" panose="020B0604020202020204" pitchFamily="34" charset="0"/>
              </a:rPr>
              <a:t>Bei Veranstaltungen.</a:t>
            </a:r>
          </a:p>
          <a:p>
            <a:endParaRPr lang="de-DE" dirty="0"/>
          </a:p>
        </p:txBody>
      </p:sp>
    </p:spTree>
    <p:extLst>
      <p:ext uri="{BB962C8B-B14F-4D97-AF65-F5344CB8AC3E}">
        <p14:creationId xmlns:p14="http://schemas.microsoft.com/office/powerpoint/2010/main" val="26852613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27E6959-7B88-4AF7-8E4A-DD3B21CFAFE5}"/>
              </a:ext>
            </a:extLst>
          </p:cNvPr>
          <p:cNvSpPr>
            <a:spLocks noGrp="1"/>
          </p:cNvSpPr>
          <p:nvPr>
            <p:ph type="title"/>
          </p:nvPr>
        </p:nvSpPr>
        <p:spPr/>
        <p:txBody>
          <a:bodyPr/>
          <a:lstStyle/>
          <a:p>
            <a:r>
              <a:rPr lang="de-DE" sz="3600" b="1" dirty="0">
                <a:latin typeface="Arial" panose="020B0604020202020204" pitchFamily="34" charset="0"/>
                <a:cs typeface="Arial" panose="020B0604020202020204" pitchFamily="34" charset="0"/>
              </a:rPr>
              <a:t>Teilhabe-Forschung bedeutet:</a:t>
            </a:r>
            <a:br>
              <a:rPr lang="de-DE" sz="3600" b="1" dirty="0">
                <a:latin typeface="Arial" panose="020B0604020202020204" pitchFamily="34" charset="0"/>
                <a:cs typeface="Arial" panose="020B0604020202020204" pitchFamily="34" charset="0"/>
              </a:rPr>
            </a:br>
            <a:endParaRPr lang="de-DE" sz="3600" b="1" dirty="0">
              <a:latin typeface="Arial" panose="020B0604020202020204" pitchFamily="34" charset="0"/>
              <a:cs typeface="Arial" panose="020B0604020202020204" pitchFamily="34" charset="0"/>
            </a:endParaRPr>
          </a:p>
        </p:txBody>
      </p:sp>
      <p:sp>
        <p:nvSpPr>
          <p:cNvPr id="3" name="Inhaltsplatzhalter 2">
            <a:extLst>
              <a:ext uri="{FF2B5EF4-FFF2-40B4-BE49-F238E27FC236}">
                <a16:creationId xmlns:a16="http://schemas.microsoft.com/office/drawing/2014/main" id="{D3E05398-180D-47B6-84AD-A5270D3721D3}"/>
              </a:ext>
            </a:extLst>
          </p:cNvPr>
          <p:cNvSpPr>
            <a:spLocks noGrp="1"/>
          </p:cNvSpPr>
          <p:nvPr>
            <p:ph idx="1"/>
          </p:nvPr>
        </p:nvSpPr>
        <p:spPr>
          <a:xfrm>
            <a:off x="457200" y="1166018"/>
            <a:ext cx="8229600" cy="4525963"/>
          </a:xfrm>
        </p:spPr>
        <p:txBody>
          <a:bodyPr/>
          <a:lstStyle/>
          <a:p>
            <a:r>
              <a:rPr lang="de-DE" sz="2800" dirty="0">
                <a:latin typeface="Arial" panose="020B0604020202020204" pitchFamily="34" charset="0"/>
                <a:cs typeface="Arial" panose="020B0604020202020204" pitchFamily="34" charset="0"/>
              </a:rPr>
              <a:t>Behinderungen sind eine besondere Situation.</a:t>
            </a:r>
          </a:p>
          <a:p>
            <a:r>
              <a:rPr lang="de-DE" sz="2800" dirty="0">
                <a:latin typeface="Arial" panose="020B0604020202020204" pitchFamily="34" charset="0"/>
                <a:cs typeface="Arial" panose="020B0604020202020204" pitchFamily="34" charset="0"/>
              </a:rPr>
              <a:t>Manche Sachen kann die Person nicht so machen wie die meisten anderen Menschen. </a:t>
            </a:r>
          </a:p>
          <a:p>
            <a:r>
              <a:rPr lang="de-DE" sz="2800" dirty="0">
                <a:latin typeface="Arial" panose="020B0604020202020204" pitchFamily="34" charset="0"/>
                <a:cs typeface="Arial" panose="020B0604020202020204" pitchFamily="34" charset="0"/>
              </a:rPr>
              <a:t>Aber manche Sachen kann die Person genauso machen wie die meisten anderen Menschen. </a:t>
            </a:r>
          </a:p>
          <a:p>
            <a:endParaRPr lang="de-DE" sz="2800" dirty="0">
              <a:latin typeface="Arial" panose="020B0604020202020204" pitchFamily="34" charset="0"/>
              <a:cs typeface="Arial" panose="020B0604020202020204" pitchFamily="34" charset="0"/>
            </a:endParaRPr>
          </a:p>
          <a:p>
            <a:r>
              <a:rPr lang="de-DE" sz="2800" dirty="0">
                <a:latin typeface="Arial" panose="020B0604020202020204" pitchFamily="34" charset="0"/>
                <a:cs typeface="Arial" panose="020B0604020202020204" pitchFamily="34" charset="0"/>
              </a:rPr>
              <a:t>Teilhabe-Forschung bedeutet </a:t>
            </a:r>
            <a:r>
              <a:rPr lang="de-DE" sz="2800" b="1" dirty="0">
                <a:latin typeface="Arial" panose="020B0604020202020204" pitchFamily="34" charset="0"/>
                <a:cs typeface="Arial" panose="020B0604020202020204" pitchFamily="34" charset="0"/>
              </a:rPr>
              <a:t>nicht</a:t>
            </a:r>
            <a:r>
              <a:rPr lang="de-DE" sz="2800" dirty="0">
                <a:latin typeface="Arial" panose="020B0604020202020204" pitchFamily="34" charset="0"/>
                <a:cs typeface="Arial" panose="020B0604020202020204" pitchFamily="34" charset="0"/>
              </a:rPr>
              <a:t>: </a:t>
            </a:r>
          </a:p>
          <a:p>
            <a:r>
              <a:rPr lang="de-DE" sz="2800" dirty="0">
                <a:latin typeface="Arial" panose="020B0604020202020204" pitchFamily="34" charset="0"/>
                <a:cs typeface="Arial" panose="020B0604020202020204" pitchFamily="34" charset="0"/>
              </a:rPr>
              <a:t>Behinderungen sind ein persönliches Schicksal.</a:t>
            </a:r>
          </a:p>
          <a:p>
            <a:endParaRPr lang="de-DE" sz="2800" dirty="0">
              <a:latin typeface="Arial" panose="020B0604020202020204" pitchFamily="34" charset="0"/>
              <a:cs typeface="Arial" panose="020B0604020202020204" pitchFamily="34" charset="0"/>
            </a:endParaRPr>
          </a:p>
          <a:p>
            <a:endParaRPr lang="de-DE" dirty="0"/>
          </a:p>
        </p:txBody>
      </p:sp>
    </p:spTree>
    <p:extLst>
      <p:ext uri="{BB962C8B-B14F-4D97-AF65-F5344CB8AC3E}">
        <p14:creationId xmlns:p14="http://schemas.microsoft.com/office/powerpoint/2010/main" val="21014795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EBD116E-03F8-43F4-92E4-BFFA693D556D}"/>
              </a:ext>
            </a:extLst>
          </p:cNvPr>
          <p:cNvSpPr>
            <a:spLocks noGrp="1"/>
          </p:cNvSpPr>
          <p:nvPr>
            <p:ph type="title"/>
          </p:nvPr>
        </p:nvSpPr>
        <p:spPr/>
        <p:txBody>
          <a:bodyPr/>
          <a:lstStyle/>
          <a:p>
            <a:r>
              <a:rPr lang="de-DE" sz="3600" b="1" dirty="0">
                <a:latin typeface="Arial" panose="020B0604020202020204" pitchFamily="34" charset="0"/>
                <a:cs typeface="Arial" panose="020B0604020202020204" pitchFamily="34" charset="0"/>
              </a:rPr>
              <a:t>Die Teilhabe-Forschung schaut:</a:t>
            </a:r>
            <a:br>
              <a:rPr lang="de-DE" sz="3600" b="1" dirty="0">
                <a:latin typeface="Arial" panose="020B0604020202020204" pitchFamily="34" charset="0"/>
                <a:cs typeface="Arial" panose="020B0604020202020204" pitchFamily="34" charset="0"/>
              </a:rPr>
            </a:br>
            <a:endParaRPr lang="de-DE" sz="3600" b="1" dirty="0">
              <a:latin typeface="Arial" panose="020B0604020202020204" pitchFamily="34" charset="0"/>
              <a:cs typeface="Arial" panose="020B0604020202020204" pitchFamily="34" charset="0"/>
            </a:endParaRPr>
          </a:p>
        </p:txBody>
      </p:sp>
      <p:sp>
        <p:nvSpPr>
          <p:cNvPr id="3" name="Inhaltsplatzhalter 2">
            <a:extLst>
              <a:ext uri="{FF2B5EF4-FFF2-40B4-BE49-F238E27FC236}">
                <a16:creationId xmlns:a16="http://schemas.microsoft.com/office/drawing/2014/main" id="{C700DC16-B2E2-4B30-862F-D480D5166850}"/>
              </a:ext>
            </a:extLst>
          </p:cNvPr>
          <p:cNvSpPr>
            <a:spLocks noGrp="1"/>
          </p:cNvSpPr>
          <p:nvPr>
            <p:ph idx="1"/>
          </p:nvPr>
        </p:nvSpPr>
        <p:spPr>
          <a:xfrm>
            <a:off x="490330" y="1166018"/>
            <a:ext cx="8229600" cy="4525963"/>
          </a:xfrm>
        </p:spPr>
        <p:txBody>
          <a:bodyPr/>
          <a:lstStyle/>
          <a:p>
            <a:r>
              <a:rPr lang="de-DE" sz="2800" dirty="0">
                <a:latin typeface="Arial" panose="020B0604020202020204" pitchFamily="34" charset="0"/>
                <a:cs typeface="Arial" panose="020B0604020202020204" pitchFamily="34" charset="0"/>
              </a:rPr>
              <a:t>Das braucht man für Barriere-Freiheit.</a:t>
            </a:r>
          </a:p>
          <a:p>
            <a:r>
              <a:rPr lang="de-DE" sz="2800" dirty="0">
                <a:latin typeface="Arial" panose="020B0604020202020204" pitchFamily="34" charset="0"/>
                <a:cs typeface="Arial" panose="020B0604020202020204" pitchFamily="34" charset="0"/>
              </a:rPr>
              <a:t>Das braucht man für Teilhabe.</a:t>
            </a:r>
          </a:p>
          <a:p>
            <a:r>
              <a:rPr lang="de-DE" sz="2800" dirty="0">
                <a:latin typeface="Arial" panose="020B0604020202020204" pitchFamily="34" charset="0"/>
                <a:cs typeface="Arial" panose="020B0604020202020204" pitchFamily="34" charset="0"/>
              </a:rPr>
              <a:t>Diese Sachen gibt es schon.</a:t>
            </a:r>
          </a:p>
          <a:p>
            <a:r>
              <a:rPr lang="de-DE" sz="2800" dirty="0">
                <a:latin typeface="Arial" panose="020B0604020202020204" pitchFamily="34" charset="0"/>
                <a:cs typeface="Arial" panose="020B0604020202020204" pitchFamily="34" charset="0"/>
              </a:rPr>
              <a:t>Diese Sachen fehlen noch. </a:t>
            </a:r>
          </a:p>
          <a:p>
            <a:r>
              <a:rPr lang="de-DE" sz="2800" dirty="0">
                <a:latin typeface="Arial" panose="020B0604020202020204" pitchFamily="34" charset="0"/>
                <a:cs typeface="Arial" panose="020B0604020202020204" pitchFamily="34" charset="0"/>
              </a:rPr>
              <a:t>Diese Sachen wären gut. </a:t>
            </a:r>
          </a:p>
          <a:p>
            <a:r>
              <a:rPr lang="de-DE" sz="2800" dirty="0">
                <a:latin typeface="Arial" panose="020B0604020202020204" pitchFamily="34" charset="0"/>
                <a:cs typeface="Arial" panose="020B0604020202020204" pitchFamily="34" charset="0"/>
              </a:rPr>
              <a:t>Damit alle Menschen alles gut mit-machen können. </a:t>
            </a:r>
          </a:p>
          <a:p>
            <a:r>
              <a:rPr lang="de-DE" sz="2800" dirty="0">
                <a:latin typeface="Arial" panose="020B0604020202020204" pitchFamily="34" charset="0"/>
                <a:cs typeface="Arial" panose="020B0604020202020204" pitchFamily="34" charset="0"/>
              </a:rPr>
              <a:t>Und in allen Lebens-Bereichen dabei sein können. </a:t>
            </a:r>
          </a:p>
          <a:p>
            <a:pPr marL="0" indent="0">
              <a:buNone/>
            </a:pPr>
            <a:endParaRPr lang="de-DE" sz="2800" dirty="0">
              <a:latin typeface="Arial" panose="020B0604020202020204" pitchFamily="34" charset="0"/>
              <a:cs typeface="Arial" panose="020B0604020202020204" pitchFamily="34" charset="0"/>
            </a:endParaRPr>
          </a:p>
          <a:p>
            <a:endParaRPr lang="de-DE" dirty="0"/>
          </a:p>
        </p:txBody>
      </p:sp>
    </p:spTree>
    <p:extLst>
      <p:ext uri="{BB962C8B-B14F-4D97-AF65-F5344CB8AC3E}">
        <p14:creationId xmlns:p14="http://schemas.microsoft.com/office/powerpoint/2010/main" val="40342676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F398557-5AF2-4452-AA6D-EC6556D56222}"/>
              </a:ext>
            </a:extLst>
          </p:cNvPr>
          <p:cNvSpPr>
            <a:spLocks noGrp="1"/>
          </p:cNvSpPr>
          <p:nvPr>
            <p:ph type="title"/>
          </p:nvPr>
        </p:nvSpPr>
        <p:spPr/>
        <p:txBody>
          <a:bodyPr/>
          <a:lstStyle/>
          <a:p>
            <a:r>
              <a:rPr lang="de-DE" sz="3600" b="1" dirty="0">
                <a:latin typeface="Arial" panose="020B0604020202020204" pitchFamily="34" charset="0"/>
                <a:cs typeface="Arial" panose="020B0604020202020204" pitchFamily="34" charset="0"/>
              </a:rPr>
              <a:t>Die Teilhabe-Forschung untersucht:</a:t>
            </a:r>
            <a:endParaRPr lang="de-DE" sz="3600" b="1" dirty="0"/>
          </a:p>
        </p:txBody>
      </p:sp>
      <p:sp>
        <p:nvSpPr>
          <p:cNvPr id="3" name="Inhaltsplatzhalter 2">
            <a:extLst>
              <a:ext uri="{FF2B5EF4-FFF2-40B4-BE49-F238E27FC236}">
                <a16:creationId xmlns:a16="http://schemas.microsoft.com/office/drawing/2014/main" id="{C1231793-0A12-4031-A621-A04487F03FDA}"/>
              </a:ext>
            </a:extLst>
          </p:cNvPr>
          <p:cNvSpPr>
            <a:spLocks noGrp="1"/>
          </p:cNvSpPr>
          <p:nvPr>
            <p:ph idx="1"/>
          </p:nvPr>
        </p:nvSpPr>
        <p:spPr>
          <a:xfrm>
            <a:off x="480391" y="1166018"/>
            <a:ext cx="8229600" cy="4525963"/>
          </a:xfrm>
        </p:spPr>
        <p:txBody>
          <a:bodyPr/>
          <a:lstStyle/>
          <a:p>
            <a:pPr lvl="0"/>
            <a:r>
              <a:rPr lang="de-DE" sz="2400" dirty="0">
                <a:latin typeface="Arial" panose="020B0604020202020204" pitchFamily="34" charset="0"/>
                <a:cs typeface="Arial" panose="020B0604020202020204" pitchFamily="34" charset="0"/>
              </a:rPr>
              <a:t>Wo werden Menschen mit Behinderungen </a:t>
            </a:r>
            <a:r>
              <a:rPr lang="de-DE" sz="2400" b="1" dirty="0">
                <a:latin typeface="Arial" panose="020B0604020202020204" pitchFamily="34" charset="0"/>
                <a:cs typeface="Arial" panose="020B0604020202020204" pitchFamily="34" charset="0"/>
              </a:rPr>
              <a:t>ausgeschlossen</a:t>
            </a:r>
            <a:r>
              <a:rPr lang="de-DE" sz="2400" dirty="0">
                <a:latin typeface="Arial" panose="020B0604020202020204" pitchFamily="34" charset="0"/>
                <a:cs typeface="Arial" panose="020B0604020202020204" pitchFamily="34" charset="0"/>
              </a:rPr>
              <a:t>.</a:t>
            </a:r>
          </a:p>
          <a:p>
            <a:r>
              <a:rPr lang="de-DE" sz="2400" dirty="0">
                <a:latin typeface="Arial" panose="020B0604020202020204" pitchFamily="34" charset="0"/>
                <a:cs typeface="Arial" panose="020B0604020202020204" pitchFamily="34" charset="0"/>
              </a:rPr>
              <a:t>Welche Nachteile kann es für Menschen mit Behinderungen geben.</a:t>
            </a:r>
          </a:p>
          <a:p>
            <a:r>
              <a:rPr lang="de-DE" sz="2400" dirty="0">
                <a:latin typeface="Arial" panose="020B0604020202020204" pitchFamily="34" charset="0"/>
                <a:cs typeface="Arial" panose="020B0604020202020204" pitchFamily="34" charset="0"/>
              </a:rPr>
              <a:t>Wie entstehen diese Nachteile.</a:t>
            </a:r>
          </a:p>
          <a:p>
            <a:r>
              <a:rPr lang="de-DE" sz="2400" dirty="0">
                <a:latin typeface="Arial" panose="020B0604020202020204" pitchFamily="34" charset="0"/>
                <a:cs typeface="Arial" panose="020B0604020202020204" pitchFamily="34" charset="0"/>
              </a:rPr>
              <a:t>Warum klappt die Teilhabe nicht. </a:t>
            </a:r>
          </a:p>
          <a:p>
            <a:pPr marL="0" indent="0">
              <a:buNone/>
            </a:pPr>
            <a:r>
              <a:rPr lang="de-DE" sz="2400" dirty="0">
                <a:latin typeface="Arial" panose="020B0604020202020204" pitchFamily="34" charset="0"/>
                <a:cs typeface="Arial" panose="020B0604020202020204" pitchFamily="34" charset="0"/>
              </a:rPr>
              <a:t> </a:t>
            </a:r>
          </a:p>
          <a:p>
            <a:pPr lvl="0"/>
            <a:r>
              <a:rPr lang="de-DE" sz="2400" dirty="0">
                <a:latin typeface="Arial" panose="020B0604020202020204" pitchFamily="34" charset="0"/>
                <a:cs typeface="Arial" panose="020B0604020202020204" pitchFamily="34" charset="0"/>
              </a:rPr>
              <a:t>Wo können Menschen mit Behinderungen alles </a:t>
            </a:r>
            <a:r>
              <a:rPr lang="de-DE" sz="2400" b="1" dirty="0">
                <a:latin typeface="Arial" panose="020B0604020202020204" pitchFamily="34" charset="0"/>
                <a:cs typeface="Arial" panose="020B0604020202020204" pitchFamily="34" charset="0"/>
              </a:rPr>
              <a:t>gut</a:t>
            </a:r>
            <a:r>
              <a:rPr lang="de-DE" sz="2400" dirty="0">
                <a:latin typeface="Arial" panose="020B0604020202020204" pitchFamily="34" charset="0"/>
                <a:cs typeface="Arial" panose="020B0604020202020204" pitchFamily="34" charset="0"/>
              </a:rPr>
              <a:t> mit-machen. </a:t>
            </a:r>
          </a:p>
          <a:p>
            <a:r>
              <a:rPr lang="de-DE" sz="2400" dirty="0">
                <a:latin typeface="Arial" panose="020B0604020202020204" pitchFamily="34" charset="0"/>
                <a:cs typeface="Arial" panose="020B0604020202020204" pitchFamily="34" charset="0"/>
              </a:rPr>
              <a:t>Wie kann Teilhabe gut klappen. </a:t>
            </a:r>
          </a:p>
          <a:p>
            <a:r>
              <a:rPr lang="de-DE" sz="2400" dirty="0">
                <a:latin typeface="Arial" panose="020B0604020202020204" pitchFamily="34" charset="0"/>
                <a:cs typeface="Arial" panose="020B0604020202020204" pitchFamily="34" charset="0"/>
              </a:rPr>
              <a:t>Was braucht man dafür. </a:t>
            </a:r>
          </a:p>
          <a:p>
            <a:endParaRPr lang="de-DE" dirty="0"/>
          </a:p>
        </p:txBody>
      </p:sp>
    </p:spTree>
    <p:extLst>
      <p:ext uri="{BB962C8B-B14F-4D97-AF65-F5344CB8AC3E}">
        <p14:creationId xmlns:p14="http://schemas.microsoft.com/office/powerpoint/2010/main" val="9514546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el 3">
            <a:extLst>
              <a:ext uri="{FF2B5EF4-FFF2-40B4-BE49-F238E27FC236}">
                <a16:creationId xmlns:a16="http://schemas.microsoft.com/office/drawing/2014/main" id="{F06D9A44-D99A-4FF0-97F4-E785B94191B4}"/>
              </a:ext>
            </a:extLst>
          </p:cNvPr>
          <p:cNvSpPr>
            <a:spLocks noGrp="1"/>
          </p:cNvSpPr>
          <p:nvPr>
            <p:ph type="title"/>
          </p:nvPr>
        </p:nvSpPr>
        <p:spPr>
          <a:xfrm>
            <a:off x="768695" y="4026693"/>
            <a:ext cx="7772400" cy="1362075"/>
          </a:xfrm>
        </p:spPr>
        <p:txBody>
          <a:bodyPr/>
          <a:lstStyle/>
          <a:p>
            <a:r>
              <a:rPr lang="de-DE" sz="2400" dirty="0">
                <a:latin typeface="Arial" panose="020B0604020202020204" pitchFamily="34" charset="0"/>
                <a:cs typeface="Arial" panose="020B0604020202020204" pitchFamily="34" charset="0"/>
              </a:rPr>
              <a:t>Beispiel </a:t>
            </a:r>
            <a:br>
              <a:rPr lang="de-DE" sz="2400" dirty="0">
                <a:latin typeface="Arial" panose="020B0604020202020204" pitchFamily="34" charset="0"/>
                <a:cs typeface="Arial" panose="020B0604020202020204" pitchFamily="34" charset="0"/>
              </a:rPr>
            </a:br>
            <a:r>
              <a:rPr lang="de-DE" sz="2400" dirty="0">
                <a:latin typeface="Arial" panose="020B0604020202020204" pitchFamily="34" charset="0"/>
                <a:cs typeface="Arial" panose="020B0604020202020204" pitchFamily="34" charset="0"/>
              </a:rPr>
              <a:t>Ein gemeinsames Projekt des Bundesselbsthilfe-Verbandes</a:t>
            </a:r>
            <a:br>
              <a:rPr lang="de-DE" sz="2400" dirty="0">
                <a:latin typeface="Arial" panose="020B0604020202020204" pitchFamily="34" charset="0"/>
                <a:cs typeface="Arial" panose="020B0604020202020204" pitchFamily="34" charset="0"/>
              </a:rPr>
            </a:br>
            <a:r>
              <a:rPr lang="de-DE" sz="2400" dirty="0">
                <a:latin typeface="Arial" panose="020B0604020202020204" pitchFamily="34" charset="0"/>
                <a:cs typeface="Arial" panose="020B0604020202020204" pitchFamily="34" charset="0"/>
              </a:rPr>
              <a:t>Kleinwüchsiger Menschen e.V. (VKM) </a:t>
            </a:r>
            <a:br>
              <a:rPr lang="de-DE" sz="2400" dirty="0">
                <a:latin typeface="Arial" panose="020B0604020202020204" pitchFamily="34" charset="0"/>
                <a:cs typeface="Arial" panose="020B0604020202020204" pitchFamily="34" charset="0"/>
              </a:rPr>
            </a:br>
            <a:r>
              <a:rPr lang="de-DE" sz="2400" dirty="0">
                <a:latin typeface="Arial" panose="020B0604020202020204" pitchFamily="34" charset="0"/>
                <a:cs typeface="Arial" panose="020B0604020202020204" pitchFamily="34" charset="0"/>
              </a:rPr>
              <a:t>und des</a:t>
            </a:r>
            <a:br>
              <a:rPr lang="de-DE" sz="2400" dirty="0">
                <a:latin typeface="Arial" panose="020B0604020202020204" pitchFamily="34" charset="0"/>
                <a:cs typeface="Arial" panose="020B0604020202020204" pitchFamily="34" charset="0"/>
              </a:rPr>
            </a:br>
            <a:r>
              <a:rPr lang="de-DE" sz="2400" dirty="0">
                <a:latin typeface="Arial" panose="020B0604020202020204" pitchFamily="34" charset="0"/>
                <a:cs typeface="Arial" panose="020B0604020202020204" pitchFamily="34" charset="0"/>
              </a:rPr>
              <a:t>Instituts Mensch, Ethik und Wissenschaft (IMEW)</a:t>
            </a:r>
            <a:br>
              <a:rPr lang="de-DE" sz="2400" dirty="0">
                <a:latin typeface="Arial" panose="020B0604020202020204" pitchFamily="34" charset="0"/>
                <a:cs typeface="Arial" panose="020B0604020202020204" pitchFamily="34" charset="0"/>
              </a:rPr>
            </a:br>
            <a:br>
              <a:rPr lang="de-DE" sz="2400" dirty="0"/>
            </a:br>
            <a:endParaRPr lang="de-DE" sz="2400" dirty="0"/>
          </a:p>
        </p:txBody>
      </p:sp>
    </p:spTree>
    <p:extLst>
      <p:ext uri="{BB962C8B-B14F-4D97-AF65-F5344CB8AC3E}">
        <p14:creationId xmlns:p14="http://schemas.microsoft.com/office/powerpoint/2010/main" val="531592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b="1" dirty="0">
                <a:latin typeface="Arial" charset="0"/>
                <a:ea typeface="Arial" charset="0"/>
                <a:cs typeface="Arial" charset="0"/>
              </a:rPr>
              <a:t>Projektteam</a:t>
            </a:r>
            <a:endParaRPr lang="de-DE" sz="3600" b="1" dirty="0">
              <a:latin typeface="Arial" panose="020B0604020202020204" pitchFamily="34" charset="0"/>
              <a:cs typeface="Arial" panose="020B0604020202020204" pitchFamily="34" charset="0"/>
            </a:endParaRPr>
          </a:p>
        </p:txBody>
      </p:sp>
      <p:sp>
        <p:nvSpPr>
          <p:cNvPr id="3" name="Inhaltsplatzhalter 2"/>
          <p:cNvSpPr>
            <a:spLocks noGrp="1"/>
          </p:cNvSpPr>
          <p:nvPr>
            <p:ph idx="1"/>
          </p:nvPr>
        </p:nvSpPr>
        <p:spPr>
          <a:xfrm>
            <a:off x="457200" y="1166018"/>
            <a:ext cx="8229600" cy="4525963"/>
          </a:xfrm>
        </p:spPr>
        <p:txBody>
          <a:bodyPr>
            <a:normAutofit fontScale="55000" lnSpcReduction="20000"/>
          </a:bodyPr>
          <a:lstStyle/>
          <a:p>
            <a:pPr marL="0" indent="0">
              <a:buNone/>
            </a:pPr>
            <a:r>
              <a:rPr lang="de-DE" sz="2000" dirty="0">
                <a:latin typeface="Arial" charset="0"/>
                <a:ea typeface="Arial" charset="0"/>
                <a:cs typeface="Arial" charset="0"/>
              </a:rPr>
              <a:t>                      </a:t>
            </a:r>
          </a:p>
          <a:p>
            <a:pPr marL="0" indent="0">
              <a:buNone/>
            </a:pPr>
            <a:endParaRPr lang="de-DE" sz="2000" dirty="0">
              <a:latin typeface="Arial" charset="0"/>
              <a:ea typeface="Arial" charset="0"/>
              <a:cs typeface="Arial" charset="0"/>
            </a:endParaRPr>
          </a:p>
          <a:p>
            <a:pPr marL="0" indent="0">
              <a:buNone/>
            </a:pPr>
            <a:endParaRPr lang="de-DE" sz="2000" dirty="0">
              <a:latin typeface="Arial" charset="0"/>
              <a:ea typeface="Arial" charset="0"/>
              <a:cs typeface="Arial" charset="0"/>
            </a:endParaRPr>
          </a:p>
          <a:p>
            <a:pPr marL="0" indent="0">
              <a:buNone/>
            </a:pPr>
            <a:endParaRPr lang="de-DE" sz="2000" dirty="0">
              <a:latin typeface="Arial" charset="0"/>
              <a:ea typeface="Arial" charset="0"/>
              <a:cs typeface="Arial" charset="0"/>
            </a:endParaRPr>
          </a:p>
          <a:p>
            <a:pPr marL="0" indent="0">
              <a:buNone/>
            </a:pPr>
            <a:r>
              <a:rPr lang="de-DE" sz="2000" dirty="0">
                <a:latin typeface="Arial" charset="0"/>
                <a:ea typeface="Arial" charset="0"/>
                <a:cs typeface="Arial" charset="0"/>
              </a:rPr>
              <a:t>		</a:t>
            </a:r>
            <a:r>
              <a:rPr lang="de-DE" sz="4400" dirty="0">
                <a:latin typeface="Arial" charset="0"/>
                <a:ea typeface="Arial" charset="0"/>
                <a:cs typeface="Arial" charset="0"/>
              </a:rPr>
              <a:t>IMEW: </a:t>
            </a:r>
            <a:r>
              <a:rPr lang="de-DE" sz="2000" dirty="0">
                <a:latin typeface="Arial" charset="0"/>
                <a:ea typeface="Arial" charset="0"/>
                <a:cs typeface="Arial" charset="0"/>
              </a:rPr>
              <a:t>	                                     	</a:t>
            </a:r>
            <a:r>
              <a:rPr lang="de-DE" sz="4400" dirty="0">
                <a:latin typeface="Arial" charset="0"/>
                <a:ea typeface="Arial" charset="0"/>
                <a:cs typeface="Arial" charset="0"/>
              </a:rPr>
              <a:t>VKM:</a:t>
            </a:r>
          </a:p>
          <a:p>
            <a:pPr marL="0" indent="0">
              <a:buNone/>
            </a:pPr>
            <a:endParaRPr lang="de-DE" sz="2000" dirty="0">
              <a:latin typeface="Arial" charset="0"/>
              <a:ea typeface="Arial" charset="0"/>
              <a:cs typeface="Arial" charset="0"/>
            </a:endParaRPr>
          </a:p>
          <a:p>
            <a:pPr marL="0" indent="0">
              <a:buNone/>
            </a:pPr>
            <a:endParaRPr lang="de-DE" sz="2000" dirty="0">
              <a:latin typeface="Arial" charset="0"/>
              <a:ea typeface="Arial" charset="0"/>
              <a:cs typeface="Arial" charset="0"/>
            </a:endParaRPr>
          </a:p>
          <a:p>
            <a:endParaRPr lang="de-DE" sz="2000" dirty="0">
              <a:latin typeface="Arial" charset="0"/>
              <a:ea typeface="Arial" charset="0"/>
              <a:cs typeface="Arial" charset="0"/>
            </a:endParaRPr>
          </a:p>
          <a:p>
            <a:pPr marL="0" indent="0">
              <a:buNone/>
            </a:pPr>
            <a:r>
              <a:rPr lang="de-DE" sz="1800" dirty="0">
                <a:latin typeface="Arial" charset="0"/>
                <a:ea typeface="Arial" charset="0"/>
                <a:cs typeface="Arial" charset="0"/>
              </a:rPr>
              <a:t> </a:t>
            </a:r>
          </a:p>
          <a:p>
            <a:pPr marL="0" indent="0">
              <a:buNone/>
            </a:pPr>
            <a:endParaRPr lang="de-DE" sz="1800" dirty="0">
              <a:latin typeface="Arial" charset="0"/>
              <a:ea typeface="Arial" charset="0"/>
              <a:cs typeface="Arial" charset="0"/>
            </a:endParaRPr>
          </a:p>
          <a:p>
            <a:pPr marL="0" indent="0">
              <a:buNone/>
            </a:pPr>
            <a:endParaRPr lang="de-DE" sz="1800" dirty="0">
              <a:latin typeface="Arial" charset="0"/>
              <a:ea typeface="Arial" charset="0"/>
              <a:cs typeface="Arial" charset="0"/>
            </a:endParaRPr>
          </a:p>
          <a:p>
            <a:pPr marL="0" indent="0">
              <a:buNone/>
            </a:pPr>
            <a:endParaRPr lang="de-DE" sz="1800" dirty="0">
              <a:latin typeface="Arial" charset="0"/>
              <a:ea typeface="Arial" charset="0"/>
              <a:cs typeface="Arial" charset="0"/>
            </a:endParaRPr>
          </a:p>
          <a:p>
            <a:pPr marL="0" indent="0">
              <a:buNone/>
            </a:pPr>
            <a:r>
              <a:rPr lang="de-DE" sz="1800" dirty="0">
                <a:latin typeface="Arial" charset="0"/>
                <a:ea typeface="Arial" charset="0"/>
                <a:cs typeface="Arial" charset="0"/>
              </a:rPr>
              <a:t>     </a:t>
            </a:r>
            <a:r>
              <a:rPr lang="de-DE" sz="2900" dirty="0">
                <a:latin typeface="Arial" charset="0"/>
                <a:ea typeface="Arial" charset="0"/>
                <a:cs typeface="Arial" charset="0"/>
              </a:rPr>
              <a:t>Katrin Grüber, Birgit </a:t>
            </a:r>
            <a:r>
              <a:rPr lang="de-DE" sz="2900" dirty="0" err="1">
                <a:latin typeface="Arial" charset="0"/>
                <a:ea typeface="Arial" charset="0"/>
                <a:cs typeface="Arial" charset="0"/>
              </a:rPr>
              <a:t>Behrisch</a:t>
            </a:r>
            <a:r>
              <a:rPr lang="de-DE" sz="2900" dirty="0">
                <a:latin typeface="Arial" charset="0"/>
                <a:ea typeface="Arial" charset="0"/>
                <a:cs typeface="Arial" charset="0"/>
              </a:rPr>
              <a:t>, Alicia Prinz            Sabine Popp Beate </a:t>
            </a:r>
            <a:r>
              <a:rPr lang="de-DE" sz="2900" dirty="0" err="1">
                <a:latin typeface="Arial" charset="0"/>
                <a:ea typeface="Arial" charset="0"/>
                <a:cs typeface="Arial" charset="0"/>
              </a:rPr>
              <a:t>Twittenhoff</a:t>
            </a:r>
            <a:endParaRPr lang="de-DE" sz="2900" dirty="0">
              <a:latin typeface="Arial" charset="0"/>
              <a:ea typeface="Arial" charset="0"/>
              <a:cs typeface="Arial" charset="0"/>
            </a:endParaRPr>
          </a:p>
          <a:p>
            <a:pPr marL="0" indent="0">
              <a:buNone/>
            </a:pPr>
            <a:endParaRPr lang="de-DE" sz="1800" dirty="0">
              <a:latin typeface="Arial" charset="0"/>
              <a:ea typeface="Arial" charset="0"/>
              <a:cs typeface="Arial" charset="0"/>
            </a:endParaRPr>
          </a:p>
          <a:p>
            <a:pPr marL="0" indent="0">
              <a:buNone/>
            </a:pPr>
            <a:endParaRPr lang="de-DE" sz="1800" dirty="0">
              <a:latin typeface="Arial" charset="0"/>
              <a:ea typeface="Arial" charset="0"/>
              <a:cs typeface="Arial" charset="0"/>
            </a:endParaRPr>
          </a:p>
          <a:p>
            <a:pPr marL="0" indent="0">
              <a:buNone/>
            </a:pPr>
            <a:r>
              <a:rPr lang="de-DE" sz="1800" dirty="0">
                <a:latin typeface="Arial" charset="0"/>
                <a:ea typeface="Arial" charset="0"/>
                <a:cs typeface="Arial" charset="0"/>
              </a:rPr>
              <a:t> </a:t>
            </a:r>
          </a:p>
          <a:p>
            <a:endParaRPr lang="de-DE" sz="2000" dirty="0">
              <a:latin typeface="Arial" charset="0"/>
              <a:ea typeface="Arial" charset="0"/>
              <a:cs typeface="Arial" charset="0"/>
            </a:endParaRPr>
          </a:p>
          <a:p>
            <a:endParaRPr lang="de-DE" sz="2000" dirty="0">
              <a:latin typeface="Arial" charset="0"/>
              <a:ea typeface="Arial" charset="0"/>
              <a:cs typeface="Arial" charset="0"/>
            </a:endParaRPr>
          </a:p>
          <a:p>
            <a:endParaRPr lang="de-DE" sz="2000" dirty="0">
              <a:latin typeface="Arial" charset="0"/>
              <a:ea typeface="Arial" charset="0"/>
              <a:cs typeface="Arial" charset="0"/>
            </a:endParaRPr>
          </a:p>
          <a:p>
            <a:endParaRPr lang="de-DE" sz="2000" dirty="0">
              <a:latin typeface="Arial" charset="0"/>
              <a:ea typeface="Arial" charset="0"/>
              <a:cs typeface="Arial" charset="0"/>
            </a:endParaRPr>
          </a:p>
          <a:p>
            <a:endParaRPr lang="de-DE" sz="2000" dirty="0">
              <a:latin typeface="Arial" charset="0"/>
              <a:ea typeface="Arial" charset="0"/>
              <a:cs typeface="Arial" charset="0"/>
            </a:endParaRPr>
          </a:p>
          <a:p>
            <a:endParaRPr lang="de-DE" sz="2000" dirty="0">
              <a:latin typeface="Arial" charset="0"/>
              <a:ea typeface="Arial" charset="0"/>
              <a:cs typeface="Arial" charset="0"/>
            </a:endParaRPr>
          </a:p>
          <a:p>
            <a:pPr marL="0" indent="0">
              <a:buNone/>
            </a:pPr>
            <a:r>
              <a:rPr lang="de-DE" sz="2000" dirty="0">
                <a:latin typeface="Arial" charset="0"/>
                <a:ea typeface="Arial" charset="0"/>
                <a:cs typeface="Arial" charset="0"/>
              </a:rPr>
              <a:t> </a:t>
            </a:r>
          </a:p>
        </p:txBody>
      </p:sp>
      <p:pic>
        <p:nvPicPr>
          <p:cNvPr id="5" name="Inhaltsplatzhalter 3" descr="Foto Beate Twittenhoff">
            <a:extLst>
              <a:ext uri="{FF2B5EF4-FFF2-40B4-BE49-F238E27FC236}">
                <a16:creationId xmlns:a16="http://schemas.microsoft.com/office/drawing/2014/main" id="{8FAB0FC2-8320-406F-A0D1-BA07CAAF4B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3200" y="2515705"/>
            <a:ext cx="534589" cy="805028"/>
          </a:xfrm>
          <a:prstGeom prst="rect">
            <a:avLst/>
          </a:prstGeom>
        </p:spPr>
      </p:pic>
      <p:pic>
        <p:nvPicPr>
          <p:cNvPr id="6" name="Grafik 5" descr="Foto Alicia Prinz">
            <a:extLst>
              <a:ext uri="{FF2B5EF4-FFF2-40B4-BE49-F238E27FC236}">
                <a16:creationId xmlns:a16="http://schemas.microsoft.com/office/drawing/2014/main" id="{B1D30DB6-8CBC-48F8-A9F4-7E514DFB4A28}"/>
              </a:ext>
            </a:extLst>
          </p:cNvPr>
          <p:cNvPicPr>
            <a:picLocks noChangeAspect="1"/>
          </p:cNvPicPr>
          <p:nvPr/>
        </p:nvPicPr>
        <p:blipFill>
          <a:blip r:embed="rId4"/>
          <a:stretch>
            <a:fillRect/>
          </a:stretch>
        </p:blipFill>
        <p:spPr>
          <a:xfrm>
            <a:off x="3020034" y="2393521"/>
            <a:ext cx="920799" cy="920799"/>
          </a:xfrm>
          <a:prstGeom prst="rect">
            <a:avLst/>
          </a:prstGeom>
        </p:spPr>
      </p:pic>
      <p:pic>
        <p:nvPicPr>
          <p:cNvPr id="7" name="Grafik 6" descr="Foto von Katrin Grüber (links) und Birgit Behrisch (rechts) auf einer Veranstaltung">
            <a:extLst>
              <a:ext uri="{FF2B5EF4-FFF2-40B4-BE49-F238E27FC236}">
                <a16:creationId xmlns:a16="http://schemas.microsoft.com/office/drawing/2014/main" id="{809D2E46-8CA4-4F6A-B4D3-4A452F74D516}"/>
              </a:ext>
            </a:extLst>
          </p:cNvPr>
          <p:cNvPicPr>
            <a:picLocks noChangeAspect="1"/>
          </p:cNvPicPr>
          <p:nvPr/>
        </p:nvPicPr>
        <p:blipFill>
          <a:blip r:embed="rId5"/>
          <a:stretch>
            <a:fillRect/>
          </a:stretch>
        </p:blipFill>
        <p:spPr>
          <a:xfrm>
            <a:off x="868576" y="2387036"/>
            <a:ext cx="2151458" cy="933771"/>
          </a:xfrm>
          <a:prstGeom prst="rect">
            <a:avLst/>
          </a:prstGeom>
        </p:spPr>
      </p:pic>
      <p:pic>
        <p:nvPicPr>
          <p:cNvPr id="8" name="Grafik 7" descr="Foto Sabine Popp">
            <a:extLst>
              <a:ext uri="{FF2B5EF4-FFF2-40B4-BE49-F238E27FC236}">
                <a16:creationId xmlns:a16="http://schemas.microsoft.com/office/drawing/2014/main" id="{D4AD6486-3820-462D-AA32-4D7083C23D3A}"/>
              </a:ext>
            </a:extLst>
          </p:cNvPr>
          <p:cNvPicPr>
            <a:picLocks noChangeAspect="1"/>
          </p:cNvPicPr>
          <p:nvPr/>
        </p:nvPicPr>
        <p:blipFill>
          <a:blip r:embed="rId6"/>
          <a:stretch>
            <a:fillRect/>
          </a:stretch>
        </p:blipFill>
        <p:spPr>
          <a:xfrm>
            <a:off x="5381046" y="2515705"/>
            <a:ext cx="534588" cy="805102"/>
          </a:xfrm>
          <a:prstGeom prst="rect">
            <a:avLst/>
          </a:prstGeom>
        </p:spPr>
      </p:pic>
    </p:spTree>
    <p:extLst>
      <p:ext uri="{BB962C8B-B14F-4D97-AF65-F5344CB8AC3E}">
        <p14:creationId xmlns:p14="http://schemas.microsoft.com/office/powerpoint/2010/main" val="21933477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3600" b="1" dirty="0">
                <a:latin typeface="Arial" panose="020B0604020202020204" pitchFamily="34" charset="0"/>
                <a:cs typeface="Arial" panose="020B0604020202020204" pitchFamily="34" charset="0"/>
              </a:rPr>
              <a:t>Vorbereitung</a:t>
            </a:r>
          </a:p>
        </p:txBody>
      </p:sp>
      <p:sp>
        <p:nvSpPr>
          <p:cNvPr id="3" name="Inhaltsplatzhalter 2"/>
          <p:cNvSpPr>
            <a:spLocks noGrp="1"/>
          </p:cNvSpPr>
          <p:nvPr>
            <p:ph idx="1"/>
          </p:nvPr>
        </p:nvSpPr>
        <p:spPr>
          <a:xfrm>
            <a:off x="685800" y="914400"/>
            <a:ext cx="8229600" cy="4525963"/>
          </a:xfrm>
        </p:spPr>
        <p:txBody>
          <a:bodyPr/>
          <a:lstStyle/>
          <a:p>
            <a:pPr marL="0" indent="0">
              <a:buNone/>
            </a:pPr>
            <a:r>
              <a:rPr lang="de-DE" sz="2200" dirty="0">
                <a:latin typeface="Arial" panose="020B0604020202020204" pitchFamily="34" charset="0"/>
                <a:cs typeface="Arial" panose="020B0604020202020204" pitchFamily="34" charset="0"/>
              </a:rPr>
              <a:t>2010: Kontaktaufnahme: </a:t>
            </a:r>
          </a:p>
          <a:p>
            <a:pPr lvl="1"/>
            <a:r>
              <a:rPr lang="de-DE" sz="2200" dirty="0">
                <a:latin typeface="Arial" panose="020B0604020202020204" pitchFamily="34" charset="0"/>
                <a:cs typeface="Arial" panose="020B0604020202020204" pitchFamily="34" charset="0"/>
              </a:rPr>
              <a:t>VKM zum IMEW</a:t>
            </a:r>
          </a:p>
          <a:p>
            <a:pPr marL="0" indent="0">
              <a:buNone/>
            </a:pPr>
            <a:r>
              <a:rPr lang="de-DE" sz="2200" dirty="0">
                <a:latin typeface="Arial" panose="020B0604020202020204" pitchFamily="34" charset="0"/>
                <a:cs typeface="Arial" panose="020B0604020202020204" pitchFamily="34" charset="0"/>
              </a:rPr>
              <a:t>2011: Seminar auf dem Bundeskongress des VKM als Zwischenschritt: </a:t>
            </a:r>
          </a:p>
          <a:p>
            <a:pPr marL="457200" lvl="1" indent="0">
              <a:buNone/>
            </a:pPr>
            <a:r>
              <a:rPr lang="de-DE" sz="2200" dirty="0">
                <a:latin typeface="Arial" panose="020B0604020202020204" pitchFamily="34" charset="0"/>
                <a:cs typeface="Arial" panose="020B0604020202020204" pitchFamily="34" charset="0"/>
              </a:rPr>
              <a:t>„Generationsspezifische Herausforderungen kleinwüchsiger Menschen annehmen und bestehen“ mit Katrin Grüber</a:t>
            </a:r>
          </a:p>
          <a:p>
            <a:pPr marL="0" indent="0">
              <a:buNone/>
            </a:pPr>
            <a:r>
              <a:rPr lang="de-DE" sz="2200" dirty="0">
                <a:latin typeface="Arial" panose="020B0604020202020204" pitchFamily="34" charset="0"/>
                <a:cs typeface="Arial" panose="020B0604020202020204" pitchFamily="34" charset="0"/>
              </a:rPr>
              <a:t>9.12.2012: Treffen VKM-IMEW</a:t>
            </a:r>
          </a:p>
          <a:p>
            <a:pPr marL="0" indent="0">
              <a:buNone/>
            </a:pPr>
            <a:r>
              <a:rPr lang="de-DE" sz="2200" dirty="0">
                <a:latin typeface="Arial" panose="020B0604020202020204" pitchFamily="34" charset="0"/>
                <a:cs typeface="Arial" panose="020B0604020202020204" pitchFamily="34" charset="0"/>
              </a:rPr>
              <a:t>Anfang 2013: Antragsentwicklung </a:t>
            </a:r>
          </a:p>
          <a:p>
            <a:pPr marL="0" indent="0">
              <a:buNone/>
            </a:pPr>
            <a:r>
              <a:rPr lang="de-DE" sz="2200" dirty="0">
                <a:latin typeface="Arial" panose="020B0604020202020204" pitchFamily="34" charset="0"/>
                <a:cs typeface="Arial" panose="020B0604020202020204" pitchFamily="34" charset="0"/>
              </a:rPr>
              <a:t>2013: Tod des Vorsitzenden </a:t>
            </a:r>
            <a:br>
              <a:rPr lang="de-DE" sz="2200" dirty="0">
                <a:latin typeface="Arial" panose="020B0604020202020204" pitchFamily="34" charset="0"/>
                <a:cs typeface="Arial" panose="020B0604020202020204" pitchFamily="34" charset="0"/>
              </a:rPr>
            </a:br>
            <a:r>
              <a:rPr lang="de-DE" sz="2200" dirty="0">
                <a:latin typeface="Arial" panose="020B0604020202020204" pitchFamily="34" charset="0"/>
                <a:cs typeface="Arial" panose="020B0604020202020204" pitchFamily="34" charset="0"/>
              </a:rPr>
              <a:t>Horst </a:t>
            </a:r>
            <a:r>
              <a:rPr lang="de-DE" sz="2200" dirty="0" err="1">
                <a:latin typeface="Arial" panose="020B0604020202020204" pitchFamily="34" charset="0"/>
                <a:cs typeface="Arial" panose="020B0604020202020204" pitchFamily="34" charset="0"/>
              </a:rPr>
              <a:t>Stengritt</a:t>
            </a:r>
            <a:r>
              <a:rPr lang="de-DE" sz="2200" dirty="0">
                <a:latin typeface="Arial" panose="020B0604020202020204" pitchFamily="34" charset="0"/>
                <a:cs typeface="Arial" panose="020B0604020202020204" pitchFamily="34" charset="0"/>
              </a:rPr>
              <a:t> </a:t>
            </a:r>
          </a:p>
          <a:p>
            <a:pPr marL="0" indent="0">
              <a:buNone/>
            </a:pPr>
            <a:r>
              <a:rPr lang="de-DE" sz="2200" dirty="0">
                <a:latin typeface="Arial" panose="020B0604020202020204" pitchFamily="34" charset="0"/>
                <a:cs typeface="Arial" panose="020B0604020202020204" pitchFamily="34" charset="0"/>
              </a:rPr>
              <a:t>Mitte 2013 Antragstellung beim </a:t>
            </a:r>
            <a:br>
              <a:rPr lang="de-DE" sz="2200" dirty="0">
                <a:latin typeface="Arial" panose="020B0604020202020204" pitchFamily="34" charset="0"/>
                <a:cs typeface="Arial" panose="020B0604020202020204" pitchFamily="34" charset="0"/>
              </a:rPr>
            </a:br>
            <a:r>
              <a:rPr lang="de-DE" sz="2200" dirty="0">
                <a:latin typeface="Arial" charset="0"/>
                <a:ea typeface="Arial" charset="0"/>
                <a:cs typeface="Arial" charset="0"/>
              </a:rPr>
              <a:t>BKK Dachverband </a:t>
            </a:r>
            <a:br>
              <a:rPr lang="de-DE" sz="2200" dirty="0">
                <a:latin typeface="Arial" charset="0"/>
                <a:ea typeface="Arial" charset="0"/>
                <a:cs typeface="Arial" charset="0"/>
              </a:rPr>
            </a:br>
            <a:r>
              <a:rPr lang="de-DE" sz="2200" dirty="0">
                <a:latin typeface="Arial" charset="0"/>
                <a:ea typeface="Arial" charset="0"/>
                <a:cs typeface="Arial" charset="0"/>
              </a:rPr>
              <a:t>(Selbsthilfeförderung), </a:t>
            </a:r>
          </a:p>
          <a:p>
            <a:pPr marL="0" indent="0">
              <a:buNone/>
            </a:pPr>
            <a:r>
              <a:rPr lang="de-DE" sz="2200" dirty="0">
                <a:latin typeface="Arial" panose="020B0604020202020204" pitchFamily="34" charset="0"/>
                <a:cs typeface="Arial" panose="020B0604020202020204" pitchFamily="34" charset="0"/>
              </a:rPr>
              <a:t>Herbst 2013: Bewilligung</a:t>
            </a:r>
          </a:p>
        </p:txBody>
      </p:sp>
      <p:pic>
        <p:nvPicPr>
          <p:cNvPr id="4" name="Grafik 3" descr="Foto mit den neu Mitgliedern des Vorstandes des VK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81600" y="3426823"/>
            <a:ext cx="2998342" cy="2000323"/>
          </a:xfrm>
          <a:prstGeom prst="rect">
            <a:avLst/>
          </a:prstGeom>
        </p:spPr>
      </p:pic>
    </p:spTree>
    <p:extLst>
      <p:ext uri="{BB962C8B-B14F-4D97-AF65-F5344CB8AC3E}">
        <p14:creationId xmlns:p14="http://schemas.microsoft.com/office/powerpoint/2010/main" val="5301393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D5BE0324-0B74-402E-B44A-0815969CB3DF}"/>
              </a:ext>
            </a:extLst>
          </p:cNvPr>
          <p:cNvSpPr>
            <a:spLocks noGrp="1"/>
          </p:cNvSpPr>
          <p:nvPr>
            <p:ph type="title"/>
          </p:nvPr>
        </p:nvSpPr>
        <p:spPr/>
        <p:txBody>
          <a:bodyPr/>
          <a:lstStyle/>
          <a:p>
            <a:r>
              <a:rPr lang="de-DE" sz="3600" dirty="0">
                <a:latin typeface="Arial" panose="020B0604020202020204" pitchFamily="34" charset="0"/>
                <a:cs typeface="Arial" panose="020B0604020202020204" pitchFamily="34" charset="0"/>
              </a:rPr>
              <a:t>Forschung und Veröffentlichung</a:t>
            </a:r>
          </a:p>
        </p:txBody>
      </p:sp>
      <p:pic>
        <p:nvPicPr>
          <p:cNvPr id="4" name="Inhaltsplatzhalter 3" descr="Titel der Studie Älter werden mit Kleinwuchs">
            <a:extLst>
              <a:ext uri="{FF2B5EF4-FFF2-40B4-BE49-F238E27FC236}">
                <a16:creationId xmlns:a16="http://schemas.microsoft.com/office/drawing/2014/main" id="{D7D54153-F85E-47BC-8B5B-5057BEE181DD}"/>
              </a:ext>
            </a:extLst>
          </p:cNvPr>
          <p:cNvPicPr>
            <a:picLocks noGrp="1" noChangeAspect="1"/>
          </p:cNvPicPr>
          <p:nvPr>
            <p:ph idx="1"/>
          </p:nvPr>
        </p:nvPicPr>
        <p:blipFill>
          <a:blip r:embed="rId2"/>
          <a:stretch>
            <a:fillRect/>
          </a:stretch>
        </p:blipFill>
        <p:spPr>
          <a:xfrm>
            <a:off x="4724400" y="3251945"/>
            <a:ext cx="2438400" cy="3413760"/>
          </a:xfrm>
          <a:prstGeom prst="rect">
            <a:avLst/>
          </a:prstGeom>
        </p:spPr>
      </p:pic>
      <p:sp>
        <p:nvSpPr>
          <p:cNvPr id="6" name="Rechteck 5">
            <a:extLst>
              <a:ext uri="{FF2B5EF4-FFF2-40B4-BE49-F238E27FC236}">
                <a16:creationId xmlns:a16="http://schemas.microsoft.com/office/drawing/2014/main" id="{DAEF56C1-705A-45CE-8E9D-B7207CB3B3CD}"/>
              </a:ext>
            </a:extLst>
          </p:cNvPr>
          <p:cNvSpPr/>
          <p:nvPr/>
        </p:nvSpPr>
        <p:spPr>
          <a:xfrm>
            <a:off x="762000" y="1219200"/>
            <a:ext cx="6889065" cy="1938992"/>
          </a:xfrm>
          <a:prstGeom prst="rect">
            <a:avLst/>
          </a:prstGeom>
        </p:spPr>
        <p:txBody>
          <a:bodyPr wrap="none">
            <a:spAutoFit/>
          </a:bodyPr>
          <a:lstStyle/>
          <a:p>
            <a:pPr marL="285750" indent="-285750">
              <a:buFont typeface="Arial" panose="020B0604020202020204" pitchFamily="34" charset="0"/>
              <a:buChar char="•"/>
            </a:pPr>
            <a:r>
              <a:rPr lang="de-DE" sz="2400" dirty="0">
                <a:latin typeface="Arial" panose="020B0604020202020204" pitchFamily="34" charset="0"/>
                <a:cs typeface="Arial" panose="020B0604020202020204" pitchFamily="34" charset="0"/>
              </a:rPr>
              <a:t>August 2013 Bewilligung der Förderung</a:t>
            </a:r>
          </a:p>
          <a:p>
            <a:pPr marL="285750" indent="-285750">
              <a:buFont typeface="Arial" panose="020B0604020202020204" pitchFamily="34" charset="0"/>
              <a:buChar char="•"/>
            </a:pPr>
            <a:r>
              <a:rPr lang="de-DE" sz="2400" dirty="0">
                <a:latin typeface="Arial" panose="020B0604020202020204" pitchFamily="34" charset="0"/>
                <a:cs typeface="Arial" panose="020B0604020202020204" pitchFamily="34" charset="0"/>
              </a:rPr>
              <a:t>August 2013: Vertrag zwischen </a:t>
            </a:r>
            <a:r>
              <a:rPr lang="de-DE" sz="2400" dirty="0" err="1">
                <a:latin typeface="Arial" panose="020B0604020202020204" pitchFamily="34" charset="0"/>
                <a:cs typeface="Arial" panose="020B0604020202020204" pitchFamily="34" charset="0"/>
              </a:rPr>
              <a:t>vkm</a:t>
            </a:r>
            <a:r>
              <a:rPr lang="de-DE" sz="2400" dirty="0">
                <a:latin typeface="Arial" panose="020B0604020202020204" pitchFamily="34" charset="0"/>
                <a:cs typeface="Arial" panose="020B0604020202020204" pitchFamily="34" charset="0"/>
              </a:rPr>
              <a:t> und IMEW</a:t>
            </a:r>
          </a:p>
          <a:p>
            <a:pPr marL="285750" indent="-285750">
              <a:buFont typeface="Arial" panose="020B0604020202020204" pitchFamily="34" charset="0"/>
              <a:buChar char="•"/>
            </a:pPr>
            <a:r>
              <a:rPr lang="de-DE" sz="2400" dirty="0">
                <a:latin typeface="Arial" panose="020B0604020202020204" pitchFamily="34" charset="0"/>
                <a:cs typeface="Arial" panose="020B0604020202020204" pitchFamily="34" charset="0"/>
              </a:rPr>
              <a:t>August 2013: Beginn der Forschung</a:t>
            </a:r>
          </a:p>
          <a:p>
            <a:pPr marL="285750" indent="-285750">
              <a:buFont typeface="Arial" panose="020B0604020202020204" pitchFamily="34" charset="0"/>
              <a:buChar char="•"/>
            </a:pPr>
            <a:r>
              <a:rPr lang="de-DE" sz="2400" dirty="0">
                <a:latin typeface="Arial" panose="020B0604020202020204" pitchFamily="34" charset="0"/>
                <a:cs typeface="Arial" panose="020B0604020202020204" pitchFamily="34" charset="0"/>
              </a:rPr>
              <a:t>Februar 2014: Fertigstellung der Studie</a:t>
            </a:r>
          </a:p>
          <a:p>
            <a:pPr marL="285750" indent="-285750">
              <a:buFont typeface="Arial" panose="020B0604020202020204" pitchFamily="34" charset="0"/>
              <a:buChar char="•"/>
            </a:pPr>
            <a:r>
              <a:rPr lang="de-DE" sz="2400" dirty="0">
                <a:latin typeface="Arial" panose="020B0604020202020204" pitchFamily="34" charset="0"/>
                <a:cs typeface="Arial" panose="020B0604020202020204" pitchFamily="34" charset="0"/>
              </a:rPr>
              <a:t>September 2014: Veröffentlichung</a:t>
            </a:r>
          </a:p>
        </p:txBody>
      </p:sp>
    </p:spTree>
    <p:extLst>
      <p:ext uri="{BB962C8B-B14F-4D97-AF65-F5344CB8AC3E}">
        <p14:creationId xmlns:p14="http://schemas.microsoft.com/office/powerpoint/2010/main" val="3033296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E5716E96-E9DB-4A49-B958-E34D122C0734}"/>
              </a:ext>
            </a:extLst>
          </p:cNvPr>
          <p:cNvSpPr>
            <a:spLocks noGrp="1"/>
          </p:cNvSpPr>
          <p:nvPr>
            <p:ph type="title"/>
          </p:nvPr>
        </p:nvSpPr>
        <p:spPr/>
        <p:txBody>
          <a:bodyPr/>
          <a:lstStyle/>
          <a:p>
            <a:r>
              <a:rPr lang="de-DE" dirty="0">
                <a:latin typeface="Arial" panose="020B0604020202020204" pitchFamily="34" charset="0"/>
                <a:cs typeface="Arial" panose="020B0604020202020204" pitchFamily="34" charset="0"/>
              </a:rPr>
              <a:t>Vom Problem zur Frage </a:t>
            </a:r>
          </a:p>
        </p:txBody>
      </p:sp>
      <p:sp>
        <p:nvSpPr>
          <p:cNvPr id="5" name="Textplatzhalter 4">
            <a:extLst>
              <a:ext uri="{FF2B5EF4-FFF2-40B4-BE49-F238E27FC236}">
                <a16:creationId xmlns:a16="http://schemas.microsoft.com/office/drawing/2014/main" id="{0985E463-515C-413E-B970-9AB66C152270}"/>
              </a:ext>
            </a:extLst>
          </p:cNvPr>
          <p:cNvSpPr>
            <a:spLocks noGrp="1"/>
          </p:cNvSpPr>
          <p:nvPr>
            <p:ph type="body" idx="1"/>
          </p:nvPr>
        </p:nvSpPr>
        <p:spPr/>
        <p:txBody>
          <a:bodyPr/>
          <a:lstStyle/>
          <a:p>
            <a:endParaRPr lang="de-DE" dirty="0"/>
          </a:p>
        </p:txBody>
      </p:sp>
    </p:spTree>
    <p:extLst>
      <p:ext uri="{BB962C8B-B14F-4D97-AF65-F5344CB8AC3E}">
        <p14:creationId xmlns:p14="http://schemas.microsoft.com/office/powerpoint/2010/main" val="35071592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b="1" dirty="0">
                <a:latin typeface="Arial" charset="0"/>
                <a:ea typeface="Arial" charset="0"/>
                <a:cs typeface="Arial" charset="0"/>
              </a:rPr>
              <a:t>Anliegen des VKM </a:t>
            </a:r>
          </a:p>
        </p:txBody>
      </p:sp>
      <p:sp>
        <p:nvSpPr>
          <p:cNvPr id="3" name="Inhaltsplatzhalter 2"/>
          <p:cNvSpPr>
            <a:spLocks noGrp="1"/>
          </p:cNvSpPr>
          <p:nvPr>
            <p:ph idx="1"/>
          </p:nvPr>
        </p:nvSpPr>
        <p:spPr>
          <a:xfrm>
            <a:off x="424070" y="1066800"/>
            <a:ext cx="8229600" cy="4525963"/>
          </a:xfrm>
        </p:spPr>
        <p:txBody>
          <a:bodyPr/>
          <a:lstStyle/>
          <a:p>
            <a:pPr marL="559435" marR="320040" indent="-256540">
              <a:lnSpc>
                <a:spcPct val="80000"/>
              </a:lnSpc>
            </a:pPr>
            <a:endParaRPr lang="de-DE" sz="2000" dirty="0">
              <a:latin typeface="Arial" charset="0"/>
              <a:ea typeface="Arial" charset="0"/>
              <a:cs typeface="Arial" charset="0"/>
            </a:endParaRPr>
          </a:p>
          <a:p>
            <a:pPr marL="559435" marR="320040" indent="-256540">
              <a:lnSpc>
                <a:spcPct val="80000"/>
              </a:lnSpc>
            </a:pPr>
            <a:r>
              <a:rPr lang="de-DE" sz="2800" dirty="0">
                <a:latin typeface="Arial" charset="0"/>
                <a:ea typeface="Arial" charset="0"/>
                <a:cs typeface="Arial" charset="0"/>
              </a:rPr>
              <a:t>VKM beobach</a:t>
            </a:r>
            <a:r>
              <a:rPr lang="de-DE" sz="2800" spc="10" dirty="0">
                <a:latin typeface="Arial" charset="0"/>
                <a:ea typeface="Arial" charset="0"/>
                <a:cs typeface="Arial" charset="0"/>
              </a:rPr>
              <a:t>t</a:t>
            </a:r>
            <a:r>
              <a:rPr lang="de-DE" sz="2800" dirty="0">
                <a:latin typeface="Arial" charset="0"/>
                <a:ea typeface="Arial" charset="0"/>
                <a:cs typeface="Arial" charset="0"/>
              </a:rPr>
              <a:t>et</a:t>
            </a:r>
            <a:r>
              <a:rPr lang="de-DE" sz="2800" spc="-15" dirty="0">
                <a:latin typeface="Arial" charset="0"/>
                <a:ea typeface="Arial" charset="0"/>
                <a:cs typeface="Arial" charset="0"/>
              </a:rPr>
              <a:t> </a:t>
            </a:r>
          </a:p>
          <a:p>
            <a:pPr marL="1045845" marR="320040" lvl="1">
              <a:lnSpc>
                <a:spcPct val="80000"/>
              </a:lnSpc>
            </a:pPr>
            <a:r>
              <a:rPr lang="de-DE" sz="2000" dirty="0">
                <a:latin typeface="Arial" charset="0"/>
                <a:ea typeface="Arial" charset="0"/>
                <a:cs typeface="Arial" charset="0"/>
              </a:rPr>
              <a:t>rü</a:t>
            </a:r>
            <a:r>
              <a:rPr lang="de-DE" sz="2000" spc="5" dirty="0">
                <a:latin typeface="Arial" charset="0"/>
                <a:ea typeface="Arial" charset="0"/>
                <a:cs typeface="Arial" charset="0"/>
              </a:rPr>
              <a:t>ck</a:t>
            </a:r>
            <a:r>
              <a:rPr lang="de-DE" sz="2000" dirty="0">
                <a:latin typeface="Arial" charset="0"/>
                <a:ea typeface="Arial" charset="0"/>
                <a:cs typeface="Arial" charset="0"/>
              </a:rPr>
              <a:t>läu</a:t>
            </a:r>
            <a:r>
              <a:rPr lang="de-DE" sz="2000" spc="5" dirty="0">
                <a:latin typeface="Arial" charset="0"/>
                <a:ea typeface="Arial" charset="0"/>
                <a:cs typeface="Arial" charset="0"/>
              </a:rPr>
              <a:t>f</a:t>
            </a:r>
            <a:r>
              <a:rPr lang="de-DE" sz="2000" dirty="0">
                <a:latin typeface="Arial" charset="0"/>
                <a:ea typeface="Arial" charset="0"/>
                <a:cs typeface="Arial" charset="0"/>
              </a:rPr>
              <a:t>ige</a:t>
            </a:r>
            <a:r>
              <a:rPr lang="de-DE" sz="2000" spc="-20" dirty="0">
                <a:latin typeface="Arial" charset="0"/>
                <a:ea typeface="Arial" charset="0"/>
                <a:cs typeface="Arial" charset="0"/>
              </a:rPr>
              <a:t> </a:t>
            </a:r>
            <a:r>
              <a:rPr lang="de-DE" sz="2000" dirty="0">
                <a:latin typeface="Arial" charset="0"/>
                <a:ea typeface="Arial" charset="0"/>
                <a:cs typeface="Arial" charset="0"/>
              </a:rPr>
              <a:t>Teilnahme</a:t>
            </a:r>
            <a:r>
              <a:rPr lang="de-DE" sz="2000" spc="15" dirty="0">
                <a:latin typeface="Arial" charset="0"/>
                <a:ea typeface="Arial" charset="0"/>
                <a:cs typeface="Arial" charset="0"/>
              </a:rPr>
              <a:t> </a:t>
            </a:r>
            <a:r>
              <a:rPr lang="de-DE" sz="2000" dirty="0">
                <a:latin typeface="Arial" charset="0"/>
                <a:ea typeface="Arial" charset="0"/>
                <a:cs typeface="Arial" charset="0"/>
              </a:rPr>
              <a:t>bei älteren Mitglied</a:t>
            </a:r>
            <a:r>
              <a:rPr lang="de-DE" sz="2000" spc="5" dirty="0">
                <a:latin typeface="Arial" charset="0"/>
                <a:ea typeface="Arial" charset="0"/>
                <a:cs typeface="Arial" charset="0"/>
              </a:rPr>
              <a:t>e</a:t>
            </a:r>
            <a:r>
              <a:rPr lang="de-DE" sz="2000" dirty="0">
                <a:latin typeface="Arial" charset="0"/>
                <a:ea typeface="Arial" charset="0"/>
                <a:cs typeface="Arial" charset="0"/>
              </a:rPr>
              <a:t>r (ab</a:t>
            </a:r>
            <a:r>
              <a:rPr lang="de-DE" sz="2000" spc="-10" dirty="0">
                <a:latin typeface="Arial" charset="0"/>
                <a:ea typeface="Arial" charset="0"/>
                <a:cs typeface="Arial" charset="0"/>
              </a:rPr>
              <a:t> </a:t>
            </a:r>
            <a:r>
              <a:rPr lang="de-DE" sz="2000" dirty="0">
                <a:latin typeface="Arial" charset="0"/>
                <a:ea typeface="Arial" charset="0"/>
                <a:cs typeface="Arial" charset="0"/>
              </a:rPr>
              <a:t>40 /</a:t>
            </a:r>
            <a:r>
              <a:rPr lang="de-DE" sz="2000" spc="10" dirty="0">
                <a:latin typeface="Arial" charset="0"/>
                <a:ea typeface="Arial" charset="0"/>
                <a:cs typeface="Arial" charset="0"/>
              </a:rPr>
              <a:t> </a:t>
            </a:r>
            <a:r>
              <a:rPr lang="de-DE" sz="2000" dirty="0">
                <a:latin typeface="Arial" charset="0"/>
                <a:ea typeface="Arial" charset="0"/>
                <a:cs typeface="Arial" charset="0"/>
              </a:rPr>
              <a:t>50</a:t>
            </a:r>
            <a:r>
              <a:rPr lang="de-DE" sz="2000" spc="-15" dirty="0">
                <a:latin typeface="Arial" charset="0"/>
                <a:ea typeface="Arial" charset="0"/>
                <a:cs typeface="Arial" charset="0"/>
              </a:rPr>
              <a:t> </a:t>
            </a:r>
            <a:r>
              <a:rPr lang="de-DE" sz="2000" spc="5" dirty="0">
                <a:latin typeface="Arial" charset="0"/>
                <a:ea typeface="Arial" charset="0"/>
                <a:cs typeface="Arial" charset="0"/>
              </a:rPr>
              <a:t>J</a:t>
            </a:r>
            <a:r>
              <a:rPr lang="de-DE" sz="2000" dirty="0">
                <a:latin typeface="Arial" charset="0"/>
                <a:ea typeface="Arial" charset="0"/>
                <a:cs typeface="Arial" charset="0"/>
              </a:rPr>
              <a:t>ahre) an </a:t>
            </a:r>
            <a:r>
              <a:rPr lang="de-DE" sz="2000" spc="5" dirty="0">
                <a:latin typeface="Arial" charset="0"/>
                <a:ea typeface="Arial" charset="0"/>
                <a:cs typeface="Arial" charset="0"/>
              </a:rPr>
              <a:t>V</a:t>
            </a:r>
            <a:r>
              <a:rPr lang="de-DE" sz="2000" dirty="0">
                <a:latin typeface="Arial" charset="0"/>
                <a:ea typeface="Arial" charset="0"/>
                <a:cs typeface="Arial" charset="0"/>
              </a:rPr>
              <a:t>eran</a:t>
            </a:r>
            <a:r>
              <a:rPr lang="de-DE" sz="2000" spc="10" dirty="0">
                <a:latin typeface="Arial" charset="0"/>
                <a:ea typeface="Arial" charset="0"/>
                <a:cs typeface="Arial" charset="0"/>
              </a:rPr>
              <a:t>s</a:t>
            </a:r>
            <a:r>
              <a:rPr lang="de-DE" sz="2000" dirty="0">
                <a:latin typeface="Arial" charset="0"/>
                <a:ea typeface="Arial" charset="0"/>
                <a:cs typeface="Arial" charset="0"/>
              </a:rPr>
              <a:t>tal</a:t>
            </a:r>
            <a:r>
              <a:rPr lang="de-DE" sz="2000" spc="10" dirty="0">
                <a:latin typeface="Arial" charset="0"/>
                <a:ea typeface="Arial" charset="0"/>
                <a:cs typeface="Arial" charset="0"/>
              </a:rPr>
              <a:t>t</a:t>
            </a:r>
            <a:r>
              <a:rPr lang="de-DE" sz="2000" dirty="0">
                <a:latin typeface="Arial" charset="0"/>
                <a:ea typeface="Arial" charset="0"/>
                <a:cs typeface="Arial" charset="0"/>
              </a:rPr>
              <a:t>ungen des</a:t>
            </a:r>
            <a:r>
              <a:rPr lang="de-DE" sz="2000" spc="-15" dirty="0">
                <a:latin typeface="Arial" charset="0"/>
                <a:ea typeface="Arial" charset="0"/>
                <a:cs typeface="Arial" charset="0"/>
              </a:rPr>
              <a:t> </a:t>
            </a:r>
            <a:r>
              <a:rPr lang="de-DE" sz="2000" dirty="0">
                <a:latin typeface="Arial" charset="0"/>
                <a:ea typeface="Arial" charset="0"/>
                <a:cs typeface="Arial" charset="0"/>
              </a:rPr>
              <a:t>Verein</a:t>
            </a:r>
            <a:r>
              <a:rPr lang="de-DE" sz="2000" spc="10" dirty="0">
                <a:latin typeface="Arial" charset="0"/>
                <a:ea typeface="Arial" charset="0"/>
                <a:cs typeface="Arial" charset="0"/>
              </a:rPr>
              <a:t>s</a:t>
            </a:r>
            <a:r>
              <a:rPr lang="de-DE" sz="2000" dirty="0">
                <a:latin typeface="Arial" charset="0"/>
                <a:ea typeface="Arial" charset="0"/>
                <a:cs typeface="Arial" charset="0"/>
              </a:rPr>
              <a:t>; </a:t>
            </a:r>
          </a:p>
          <a:p>
            <a:pPr marL="1045845" marR="320040" lvl="1">
              <a:lnSpc>
                <a:spcPct val="80000"/>
              </a:lnSpc>
            </a:pPr>
            <a:r>
              <a:rPr lang="de-DE" sz="2000" dirty="0">
                <a:latin typeface="Arial" charset="0"/>
                <a:ea typeface="Arial" charset="0"/>
                <a:cs typeface="Arial" charset="0"/>
              </a:rPr>
              <a:t>v</a:t>
            </a:r>
            <a:r>
              <a:rPr lang="de-DE" sz="2000" spc="5" dirty="0">
                <a:latin typeface="Arial" charset="0"/>
                <a:ea typeface="Arial" charset="0"/>
                <a:cs typeface="Arial" charset="0"/>
              </a:rPr>
              <a:t>o</a:t>
            </a:r>
            <a:r>
              <a:rPr lang="de-DE" sz="2000" dirty="0">
                <a:latin typeface="Arial" charset="0"/>
                <a:ea typeface="Arial" charset="0"/>
                <a:cs typeface="Arial" charset="0"/>
              </a:rPr>
              <a:t>r</a:t>
            </a:r>
            <a:r>
              <a:rPr lang="de-DE" sz="2000" spc="5" dirty="0">
                <a:latin typeface="Arial" charset="0"/>
                <a:ea typeface="Arial" charset="0"/>
                <a:cs typeface="Arial" charset="0"/>
              </a:rPr>
              <a:t>z</a:t>
            </a:r>
            <a:r>
              <a:rPr lang="de-DE" sz="2000" dirty="0">
                <a:latin typeface="Arial" charset="0"/>
                <a:ea typeface="Arial" charset="0"/>
                <a:cs typeface="Arial" charset="0"/>
              </a:rPr>
              <a:t>eiti</a:t>
            </a:r>
            <a:r>
              <a:rPr lang="de-DE" sz="2000" spc="5" dirty="0">
                <a:latin typeface="Arial" charset="0"/>
                <a:ea typeface="Arial" charset="0"/>
                <a:cs typeface="Arial" charset="0"/>
              </a:rPr>
              <a:t>g</a:t>
            </a:r>
            <a:r>
              <a:rPr lang="de-DE" sz="2000" dirty="0">
                <a:latin typeface="Arial" charset="0"/>
                <a:ea typeface="Arial" charset="0"/>
                <a:cs typeface="Arial" charset="0"/>
              </a:rPr>
              <a:t>es</a:t>
            </a:r>
            <a:r>
              <a:rPr lang="de-DE" sz="2000" spc="-40" dirty="0">
                <a:latin typeface="Arial" charset="0"/>
                <a:ea typeface="Arial" charset="0"/>
                <a:cs typeface="Arial" charset="0"/>
              </a:rPr>
              <a:t> </a:t>
            </a:r>
            <a:r>
              <a:rPr lang="de-DE" sz="2000" dirty="0">
                <a:latin typeface="Arial" charset="0"/>
                <a:ea typeface="Arial" charset="0"/>
                <a:cs typeface="Arial" charset="0"/>
              </a:rPr>
              <a:t>Beenden des</a:t>
            </a:r>
            <a:r>
              <a:rPr lang="de-DE" sz="2000" spc="5" dirty="0">
                <a:latin typeface="Arial" charset="0"/>
                <a:ea typeface="Arial" charset="0"/>
                <a:cs typeface="Arial" charset="0"/>
              </a:rPr>
              <a:t> </a:t>
            </a:r>
            <a:r>
              <a:rPr lang="de-DE" sz="2000" dirty="0">
                <a:latin typeface="Arial" charset="0"/>
                <a:ea typeface="Arial" charset="0"/>
                <a:cs typeface="Arial" charset="0"/>
              </a:rPr>
              <a:t>A</a:t>
            </a:r>
            <a:r>
              <a:rPr lang="de-DE" sz="2000" spc="-10" dirty="0">
                <a:latin typeface="Arial" charset="0"/>
                <a:ea typeface="Arial" charset="0"/>
                <a:cs typeface="Arial" charset="0"/>
              </a:rPr>
              <a:t>r</a:t>
            </a:r>
            <a:r>
              <a:rPr lang="de-DE" sz="2000" dirty="0">
                <a:latin typeface="Arial" charset="0"/>
                <a:ea typeface="Arial" charset="0"/>
                <a:cs typeface="Arial" charset="0"/>
              </a:rPr>
              <a:t>beit</a:t>
            </a:r>
            <a:r>
              <a:rPr lang="de-DE" sz="2000" spc="-20" dirty="0">
                <a:latin typeface="Arial" charset="0"/>
                <a:ea typeface="Arial" charset="0"/>
                <a:cs typeface="Arial" charset="0"/>
              </a:rPr>
              <a:t>s</a:t>
            </a:r>
            <a:r>
              <a:rPr lang="de-DE" sz="2000" dirty="0">
                <a:latin typeface="Arial" charset="0"/>
                <a:ea typeface="Arial" charset="0"/>
                <a:cs typeface="Arial" charset="0"/>
              </a:rPr>
              <a:t>-und Beruf</a:t>
            </a:r>
            <a:r>
              <a:rPr lang="de-DE" sz="2000" spc="5" dirty="0">
                <a:latin typeface="Arial" charset="0"/>
                <a:ea typeface="Arial" charset="0"/>
                <a:cs typeface="Arial" charset="0"/>
              </a:rPr>
              <a:t>s</a:t>
            </a:r>
            <a:r>
              <a:rPr lang="de-DE" sz="2000" dirty="0">
                <a:latin typeface="Arial" charset="0"/>
                <a:ea typeface="Arial" charset="0"/>
                <a:cs typeface="Arial" charset="0"/>
              </a:rPr>
              <a:t>lebens</a:t>
            </a:r>
          </a:p>
          <a:p>
            <a:pPr marL="645795" marR="5080">
              <a:lnSpc>
                <a:spcPct val="80000"/>
              </a:lnSpc>
              <a:spcBef>
                <a:spcPts val="645"/>
              </a:spcBef>
            </a:pPr>
            <a:r>
              <a:rPr lang="de-DE" sz="2800" dirty="0">
                <a:latin typeface="Arial" charset="0"/>
                <a:ea typeface="Arial" charset="0"/>
                <a:cs typeface="Arial" charset="0"/>
              </a:rPr>
              <a:t>Vermut</a:t>
            </a:r>
            <a:r>
              <a:rPr lang="de-DE" sz="2800" spc="5" dirty="0">
                <a:latin typeface="Arial" charset="0"/>
                <a:ea typeface="Arial" charset="0"/>
                <a:cs typeface="Arial" charset="0"/>
              </a:rPr>
              <a:t>e</a:t>
            </a:r>
            <a:r>
              <a:rPr lang="de-DE" sz="2800" dirty="0">
                <a:latin typeface="Arial" charset="0"/>
                <a:ea typeface="Arial" charset="0"/>
                <a:cs typeface="Arial" charset="0"/>
              </a:rPr>
              <a:t>t</a:t>
            </a:r>
            <a:r>
              <a:rPr lang="de-DE" sz="2800" spc="-15" dirty="0">
                <a:latin typeface="Arial" charset="0"/>
                <a:ea typeface="Arial" charset="0"/>
                <a:cs typeface="Arial" charset="0"/>
              </a:rPr>
              <a:t> </a:t>
            </a:r>
          </a:p>
          <a:p>
            <a:pPr marL="1045845" marR="5080" lvl="1">
              <a:lnSpc>
                <a:spcPct val="80000"/>
              </a:lnSpc>
              <a:spcBef>
                <a:spcPts val="645"/>
              </a:spcBef>
            </a:pPr>
            <a:r>
              <a:rPr lang="de-DE" sz="2000" dirty="0">
                <a:latin typeface="Arial" charset="0"/>
                <a:ea typeface="Arial" charset="0"/>
                <a:cs typeface="Arial" charset="0"/>
              </a:rPr>
              <a:t>einge</a:t>
            </a:r>
            <a:r>
              <a:rPr lang="de-DE" sz="2000" spc="10" dirty="0">
                <a:latin typeface="Arial" charset="0"/>
                <a:ea typeface="Arial" charset="0"/>
                <a:cs typeface="Arial" charset="0"/>
              </a:rPr>
              <a:t>s</a:t>
            </a:r>
            <a:r>
              <a:rPr lang="de-DE" sz="2000" spc="5" dirty="0">
                <a:latin typeface="Arial" charset="0"/>
                <a:ea typeface="Arial" charset="0"/>
                <a:cs typeface="Arial" charset="0"/>
              </a:rPr>
              <a:t>c</a:t>
            </a:r>
            <a:r>
              <a:rPr lang="de-DE" sz="2000" dirty="0">
                <a:latin typeface="Arial" charset="0"/>
                <a:ea typeface="Arial" charset="0"/>
                <a:cs typeface="Arial" charset="0"/>
              </a:rPr>
              <a:t>hrän</a:t>
            </a:r>
            <a:r>
              <a:rPr lang="de-DE" sz="2000" spc="10" dirty="0">
                <a:latin typeface="Arial" charset="0"/>
                <a:ea typeface="Arial" charset="0"/>
                <a:cs typeface="Arial" charset="0"/>
              </a:rPr>
              <a:t>k</a:t>
            </a:r>
            <a:r>
              <a:rPr lang="de-DE" sz="2000" dirty="0">
                <a:latin typeface="Arial" charset="0"/>
                <a:ea typeface="Arial" charset="0"/>
                <a:cs typeface="Arial" charset="0"/>
              </a:rPr>
              <a:t>te</a:t>
            </a:r>
            <a:r>
              <a:rPr lang="de-DE" sz="2000" spc="-35" dirty="0">
                <a:latin typeface="Arial" charset="0"/>
                <a:ea typeface="Arial" charset="0"/>
                <a:cs typeface="Arial" charset="0"/>
              </a:rPr>
              <a:t> </a:t>
            </a:r>
            <a:r>
              <a:rPr lang="de-DE" sz="2000" b="1" dirty="0">
                <a:latin typeface="Arial" charset="0"/>
                <a:ea typeface="Arial" charset="0"/>
                <a:cs typeface="Arial" charset="0"/>
              </a:rPr>
              <a:t>Tei</a:t>
            </a:r>
            <a:r>
              <a:rPr lang="de-DE" sz="2000" b="1" spc="5" dirty="0">
                <a:latin typeface="Arial" charset="0"/>
                <a:ea typeface="Arial" charset="0"/>
                <a:cs typeface="Arial" charset="0"/>
              </a:rPr>
              <a:t>l</a:t>
            </a:r>
            <a:r>
              <a:rPr lang="de-DE" sz="2000" b="1" dirty="0">
                <a:latin typeface="Arial" charset="0"/>
                <a:ea typeface="Arial" charset="0"/>
                <a:cs typeface="Arial" charset="0"/>
              </a:rPr>
              <a:t>nahme</a:t>
            </a:r>
            <a:r>
              <a:rPr lang="de-DE" sz="2000" b="1" spc="-10" dirty="0">
                <a:latin typeface="Arial" charset="0"/>
                <a:ea typeface="Arial" charset="0"/>
                <a:cs typeface="Arial" charset="0"/>
              </a:rPr>
              <a:t> </a:t>
            </a:r>
            <a:r>
              <a:rPr lang="de-DE" sz="2000" b="1" dirty="0">
                <a:latin typeface="Arial" charset="0"/>
                <a:ea typeface="Arial" charset="0"/>
                <a:cs typeface="Arial" charset="0"/>
              </a:rPr>
              <a:t>kle</a:t>
            </a:r>
            <a:r>
              <a:rPr lang="de-DE" sz="2000" b="1" spc="10" dirty="0">
                <a:latin typeface="Arial" charset="0"/>
                <a:ea typeface="Arial" charset="0"/>
                <a:cs typeface="Arial" charset="0"/>
              </a:rPr>
              <a:t>i</a:t>
            </a:r>
            <a:r>
              <a:rPr lang="de-DE" sz="2000" b="1" dirty="0">
                <a:latin typeface="Arial" charset="0"/>
                <a:ea typeface="Arial" charset="0"/>
                <a:cs typeface="Arial" charset="0"/>
              </a:rPr>
              <a:t>nwüchsiger Menschen</a:t>
            </a:r>
            <a:r>
              <a:rPr lang="de-DE" sz="2000" b="1" spc="-10" dirty="0">
                <a:latin typeface="Arial" charset="0"/>
                <a:ea typeface="Arial" charset="0"/>
                <a:cs typeface="Arial" charset="0"/>
              </a:rPr>
              <a:t> </a:t>
            </a:r>
            <a:r>
              <a:rPr lang="de-DE" sz="2000" dirty="0">
                <a:latin typeface="Arial" charset="0"/>
                <a:ea typeface="Arial" charset="0"/>
                <a:cs typeface="Arial" charset="0"/>
              </a:rPr>
              <a:t>am</a:t>
            </a:r>
            <a:r>
              <a:rPr lang="de-DE" sz="2000" spc="-5" dirty="0">
                <a:latin typeface="Arial" charset="0"/>
                <a:ea typeface="Arial" charset="0"/>
                <a:cs typeface="Arial" charset="0"/>
              </a:rPr>
              <a:t> </a:t>
            </a:r>
            <a:r>
              <a:rPr lang="de-DE" sz="2000" dirty="0">
                <a:latin typeface="Arial" charset="0"/>
                <a:ea typeface="Arial" charset="0"/>
                <a:cs typeface="Arial" charset="0"/>
              </a:rPr>
              <a:t>ge</a:t>
            </a:r>
            <a:r>
              <a:rPr lang="de-DE" sz="2000" spc="5" dirty="0">
                <a:latin typeface="Arial" charset="0"/>
                <a:ea typeface="Arial" charset="0"/>
                <a:cs typeface="Arial" charset="0"/>
              </a:rPr>
              <a:t>s</a:t>
            </a:r>
            <a:r>
              <a:rPr lang="de-DE" sz="2000" dirty="0">
                <a:latin typeface="Arial" charset="0"/>
                <a:ea typeface="Arial" charset="0"/>
                <a:cs typeface="Arial" charset="0"/>
              </a:rPr>
              <a:t>ell</a:t>
            </a:r>
            <a:r>
              <a:rPr lang="de-DE" sz="2000" spc="5" dirty="0">
                <a:latin typeface="Arial" charset="0"/>
                <a:ea typeface="Arial" charset="0"/>
                <a:cs typeface="Arial" charset="0"/>
              </a:rPr>
              <a:t>sc</a:t>
            </a:r>
            <a:r>
              <a:rPr lang="de-DE" sz="2000" dirty="0">
                <a:latin typeface="Arial" charset="0"/>
                <a:ea typeface="Arial" charset="0"/>
                <a:cs typeface="Arial" charset="0"/>
              </a:rPr>
              <a:t>haf</a:t>
            </a:r>
            <a:r>
              <a:rPr lang="de-DE" sz="2000" spc="10" dirty="0">
                <a:latin typeface="Arial" charset="0"/>
                <a:ea typeface="Arial" charset="0"/>
                <a:cs typeface="Arial" charset="0"/>
              </a:rPr>
              <a:t>t</a:t>
            </a:r>
            <a:r>
              <a:rPr lang="de-DE" sz="2000" dirty="0">
                <a:latin typeface="Arial" charset="0"/>
                <a:ea typeface="Arial" charset="0"/>
                <a:cs typeface="Arial" charset="0"/>
              </a:rPr>
              <a:t>li</a:t>
            </a:r>
            <a:r>
              <a:rPr lang="de-DE" sz="2000" spc="5" dirty="0">
                <a:latin typeface="Arial" charset="0"/>
                <a:ea typeface="Arial" charset="0"/>
                <a:cs typeface="Arial" charset="0"/>
              </a:rPr>
              <a:t>c</a:t>
            </a:r>
            <a:r>
              <a:rPr lang="de-DE" sz="2000" dirty="0">
                <a:latin typeface="Arial" charset="0"/>
                <a:ea typeface="Arial" charset="0"/>
                <a:cs typeface="Arial" charset="0"/>
              </a:rPr>
              <a:t>hen</a:t>
            </a:r>
            <a:r>
              <a:rPr lang="de-DE" sz="2000" spc="-40" dirty="0">
                <a:latin typeface="Arial" charset="0"/>
                <a:ea typeface="Arial" charset="0"/>
                <a:cs typeface="Arial" charset="0"/>
              </a:rPr>
              <a:t> </a:t>
            </a:r>
            <a:r>
              <a:rPr lang="de-DE" sz="2000" dirty="0">
                <a:latin typeface="Arial" charset="0"/>
                <a:ea typeface="Arial" charset="0"/>
                <a:cs typeface="Arial" charset="0"/>
              </a:rPr>
              <a:t>Leben</a:t>
            </a:r>
            <a:r>
              <a:rPr lang="de-DE" sz="2000" spc="5" dirty="0">
                <a:latin typeface="Arial" charset="0"/>
                <a:ea typeface="Arial" charset="0"/>
                <a:cs typeface="Arial" charset="0"/>
              </a:rPr>
              <a:t> </a:t>
            </a:r>
            <a:r>
              <a:rPr lang="de-DE" sz="2000" dirty="0">
                <a:latin typeface="Arial" charset="0"/>
                <a:ea typeface="Arial" charset="0"/>
                <a:cs typeface="Arial" charset="0"/>
              </a:rPr>
              <a:t>dur</a:t>
            </a:r>
            <a:r>
              <a:rPr lang="de-DE" sz="2000" spc="5" dirty="0">
                <a:latin typeface="Arial" charset="0"/>
                <a:ea typeface="Arial" charset="0"/>
                <a:cs typeface="Arial" charset="0"/>
              </a:rPr>
              <a:t>c</a:t>
            </a:r>
            <a:r>
              <a:rPr lang="de-DE" sz="2000" dirty="0">
                <a:latin typeface="Arial" charset="0"/>
                <a:ea typeface="Arial" charset="0"/>
                <a:cs typeface="Arial" charset="0"/>
              </a:rPr>
              <a:t>h gesundhei</a:t>
            </a:r>
            <a:r>
              <a:rPr lang="de-DE" sz="2000" spc="5" dirty="0">
                <a:latin typeface="Arial" charset="0"/>
                <a:ea typeface="Arial" charset="0"/>
                <a:cs typeface="Arial" charset="0"/>
              </a:rPr>
              <a:t>t</a:t>
            </a:r>
            <a:r>
              <a:rPr lang="de-DE" sz="2000" dirty="0">
                <a:latin typeface="Arial" charset="0"/>
                <a:ea typeface="Arial" charset="0"/>
                <a:cs typeface="Arial" charset="0"/>
              </a:rPr>
              <a:t>liche</a:t>
            </a:r>
            <a:r>
              <a:rPr lang="de-DE" sz="2000" spc="-25" dirty="0">
                <a:latin typeface="Arial" charset="0"/>
                <a:ea typeface="Arial" charset="0"/>
                <a:cs typeface="Arial" charset="0"/>
              </a:rPr>
              <a:t> </a:t>
            </a:r>
            <a:r>
              <a:rPr lang="de-DE" sz="2000" dirty="0">
                <a:latin typeface="Arial" charset="0"/>
                <a:ea typeface="Arial" charset="0"/>
                <a:cs typeface="Arial" charset="0"/>
              </a:rPr>
              <a:t>Situa</a:t>
            </a:r>
            <a:r>
              <a:rPr lang="de-DE" sz="2000" spc="5" dirty="0">
                <a:latin typeface="Arial" charset="0"/>
                <a:ea typeface="Arial" charset="0"/>
                <a:cs typeface="Arial" charset="0"/>
              </a:rPr>
              <a:t>t</a:t>
            </a:r>
            <a:r>
              <a:rPr lang="de-DE" sz="2000" dirty="0">
                <a:latin typeface="Arial" charset="0"/>
                <a:ea typeface="Arial" charset="0"/>
                <a:cs typeface="Arial" charset="0"/>
              </a:rPr>
              <a:t>ion</a:t>
            </a:r>
          </a:p>
          <a:p>
            <a:pPr marL="645795" marR="5080">
              <a:lnSpc>
                <a:spcPct val="80000"/>
              </a:lnSpc>
              <a:spcBef>
                <a:spcPts val="645"/>
              </a:spcBef>
            </a:pPr>
            <a:r>
              <a:rPr lang="de-DE" sz="2800" dirty="0">
                <a:latin typeface="Arial" charset="0"/>
                <a:ea typeface="Arial" charset="0"/>
                <a:cs typeface="Arial" charset="0"/>
              </a:rPr>
              <a:t>Wun</a:t>
            </a:r>
            <a:r>
              <a:rPr lang="de-DE" sz="2800" spc="5" dirty="0">
                <a:latin typeface="Arial" charset="0"/>
                <a:ea typeface="Arial" charset="0"/>
                <a:cs typeface="Arial" charset="0"/>
              </a:rPr>
              <a:t>sc</a:t>
            </a:r>
            <a:r>
              <a:rPr lang="de-DE" sz="2800" dirty="0">
                <a:latin typeface="Arial" charset="0"/>
                <a:ea typeface="Arial" charset="0"/>
                <a:cs typeface="Arial" charset="0"/>
              </a:rPr>
              <a:t>h</a:t>
            </a:r>
            <a:r>
              <a:rPr lang="de-DE" sz="2800" spc="-20" dirty="0">
                <a:latin typeface="Arial" charset="0"/>
                <a:ea typeface="Arial" charset="0"/>
                <a:cs typeface="Arial" charset="0"/>
              </a:rPr>
              <a:t> </a:t>
            </a:r>
            <a:r>
              <a:rPr lang="de-DE" sz="2800" dirty="0">
                <a:latin typeface="Arial" charset="0"/>
                <a:ea typeface="Arial" charset="0"/>
                <a:cs typeface="Arial" charset="0"/>
              </a:rPr>
              <a:t>na</a:t>
            </a:r>
            <a:r>
              <a:rPr lang="de-DE" sz="2800" spc="5" dirty="0">
                <a:latin typeface="Arial" charset="0"/>
                <a:ea typeface="Arial" charset="0"/>
                <a:cs typeface="Arial" charset="0"/>
              </a:rPr>
              <a:t>c</a:t>
            </a:r>
            <a:r>
              <a:rPr lang="de-DE" sz="2800" dirty="0">
                <a:latin typeface="Arial" charset="0"/>
                <a:ea typeface="Arial" charset="0"/>
                <a:cs typeface="Arial" charset="0"/>
              </a:rPr>
              <a:t>h </a:t>
            </a:r>
            <a:r>
              <a:rPr lang="de-DE" sz="2800" spc="-10" dirty="0">
                <a:latin typeface="Arial" charset="0"/>
                <a:ea typeface="Arial" charset="0"/>
                <a:cs typeface="Arial" charset="0"/>
              </a:rPr>
              <a:t>w</a:t>
            </a:r>
            <a:r>
              <a:rPr lang="de-DE" sz="2800" dirty="0">
                <a:latin typeface="Arial" charset="0"/>
                <a:ea typeface="Arial" charset="0"/>
                <a:cs typeface="Arial" charset="0"/>
              </a:rPr>
              <a:t>i</a:t>
            </a:r>
            <a:r>
              <a:rPr lang="de-DE" sz="2800" spc="5" dirty="0">
                <a:latin typeface="Arial" charset="0"/>
                <a:ea typeface="Arial" charset="0"/>
                <a:cs typeface="Arial" charset="0"/>
              </a:rPr>
              <a:t>ss</a:t>
            </a:r>
            <a:r>
              <a:rPr lang="de-DE" sz="2800" dirty="0">
                <a:latin typeface="Arial" charset="0"/>
                <a:ea typeface="Arial" charset="0"/>
                <a:cs typeface="Arial" charset="0"/>
              </a:rPr>
              <a:t>en</a:t>
            </a:r>
            <a:r>
              <a:rPr lang="de-DE" sz="2800" spc="5" dirty="0">
                <a:latin typeface="Arial" charset="0"/>
                <a:ea typeface="Arial" charset="0"/>
                <a:cs typeface="Arial" charset="0"/>
              </a:rPr>
              <a:t>sc</a:t>
            </a:r>
            <a:r>
              <a:rPr lang="de-DE" sz="2800" dirty="0">
                <a:latin typeface="Arial" charset="0"/>
                <a:ea typeface="Arial" charset="0"/>
                <a:cs typeface="Arial" charset="0"/>
              </a:rPr>
              <a:t>haf</a:t>
            </a:r>
            <a:r>
              <a:rPr lang="de-DE" sz="2800" spc="10" dirty="0">
                <a:latin typeface="Arial" charset="0"/>
                <a:ea typeface="Arial" charset="0"/>
                <a:cs typeface="Arial" charset="0"/>
              </a:rPr>
              <a:t>t</a:t>
            </a:r>
            <a:r>
              <a:rPr lang="de-DE" sz="2800" dirty="0">
                <a:latin typeface="Arial" charset="0"/>
                <a:ea typeface="Arial" charset="0"/>
                <a:cs typeface="Arial" charset="0"/>
              </a:rPr>
              <a:t>li</a:t>
            </a:r>
            <a:r>
              <a:rPr lang="de-DE" sz="2800" spc="5" dirty="0">
                <a:latin typeface="Arial" charset="0"/>
                <a:ea typeface="Arial" charset="0"/>
                <a:cs typeface="Arial" charset="0"/>
              </a:rPr>
              <a:t>c</a:t>
            </a:r>
            <a:r>
              <a:rPr lang="de-DE" sz="2800" dirty="0">
                <a:latin typeface="Arial" charset="0"/>
                <a:ea typeface="Arial" charset="0"/>
                <a:cs typeface="Arial" charset="0"/>
              </a:rPr>
              <a:t>her Klärung</a:t>
            </a:r>
          </a:p>
          <a:p>
            <a:pPr marL="559435" marR="5080" indent="-256540">
              <a:lnSpc>
                <a:spcPct val="80000"/>
              </a:lnSpc>
              <a:spcBef>
                <a:spcPts val="645"/>
              </a:spcBef>
            </a:pPr>
            <a:endParaRPr lang="de-DE" sz="2800" dirty="0">
              <a:latin typeface="Arial" charset="0"/>
              <a:ea typeface="Arial" charset="0"/>
              <a:cs typeface="Arial" charset="0"/>
            </a:endParaRPr>
          </a:p>
          <a:p>
            <a:pPr marL="559435" marR="5080" indent="-256540">
              <a:lnSpc>
                <a:spcPct val="80000"/>
              </a:lnSpc>
              <a:spcBef>
                <a:spcPts val="645"/>
              </a:spcBef>
            </a:pPr>
            <a:r>
              <a:rPr lang="de-DE" sz="2800" dirty="0">
                <a:latin typeface="Arial" charset="0"/>
                <a:ea typeface="Arial" charset="0"/>
                <a:cs typeface="Arial" charset="0"/>
              </a:rPr>
              <a:t>Zie</a:t>
            </a:r>
            <a:r>
              <a:rPr lang="de-DE" sz="2800" spc="-10" dirty="0">
                <a:latin typeface="Arial" charset="0"/>
                <a:ea typeface="Arial" charset="0"/>
                <a:cs typeface="Arial" charset="0"/>
              </a:rPr>
              <a:t>l</a:t>
            </a:r>
            <a:r>
              <a:rPr lang="de-DE" sz="2800" dirty="0">
                <a:latin typeface="Arial" charset="0"/>
                <a:ea typeface="Arial" charset="0"/>
                <a:cs typeface="Arial" charset="0"/>
              </a:rPr>
              <a:t>: </a:t>
            </a:r>
          </a:p>
          <a:p>
            <a:pPr marL="559435" marR="5080" indent="-256540">
              <a:lnSpc>
                <a:spcPct val="80000"/>
              </a:lnSpc>
              <a:spcBef>
                <a:spcPts val="645"/>
              </a:spcBef>
            </a:pPr>
            <a:r>
              <a:rPr lang="de-DE" sz="2800" dirty="0">
                <a:latin typeface="Arial" charset="0"/>
                <a:ea typeface="Arial" charset="0"/>
                <a:cs typeface="Arial" charset="0"/>
              </a:rPr>
              <a:t>Verbes</a:t>
            </a:r>
            <a:r>
              <a:rPr lang="de-DE" sz="2800" spc="10" dirty="0">
                <a:latin typeface="Arial" charset="0"/>
                <a:ea typeface="Arial" charset="0"/>
                <a:cs typeface="Arial" charset="0"/>
              </a:rPr>
              <a:t>s</a:t>
            </a:r>
            <a:r>
              <a:rPr lang="de-DE" sz="2800" dirty="0">
                <a:latin typeface="Arial" charset="0"/>
                <a:ea typeface="Arial" charset="0"/>
                <a:cs typeface="Arial" charset="0"/>
              </a:rPr>
              <a:t>erung</a:t>
            </a:r>
            <a:r>
              <a:rPr lang="de-DE" sz="2800" spc="-20" dirty="0">
                <a:latin typeface="Arial" charset="0"/>
                <a:ea typeface="Arial" charset="0"/>
                <a:cs typeface="Arial" charset="0"/>
              </a:rPr>
              <a:t> </a:t>
            </a:r>
            <a:r>
              <a:rPr lang="de-DE" sz="2800" dirty="0">
                <a:latin typeface="Arial" charset="0"/>
                <a:ea typeface="Arial" charset="0"/>
                <a:cs typeface="Arial" charset="0"/>
              </a:rPr>
              <a:t>der Situation von</a:t>
            </a:r>
            <a:r>
              <a:rPr lang="de-DE" sz="2800" spc="-45" dirty="0">
                <a:latin typeface="Arial" charset="0"/>
                <a:ea typeface="Arial" charset="0"/>
                <a:cs typeface="Arial" charset="0"/>
              </a:rPr>
              <a:t> </a:t>
            </a:r>
            <a:r>
              <a:rPr lang="de-DE" sz="2800" b="1" u="sng" dirty="0">
                <a:latin typeface="Arial" charset="0"/>
                <a:ea typeface="Arial" charset="0"/>
                <a:cs typeface="Arial" charset="0"/>
              </a:rPr>
              <a:t>Me</a:t>
            </a:r>
            <a:r>
              <a:rPr lang="de-DE" sz="2800" b="1" u="sng" spc="-15" dirty="0">
                <a:latin typeface="Arial" charset="0"/>
                <a:ea typeface="Arial" charset="0"/>
                <a:cs typeface="Arial" charset="0"/>
              </a:rPr>
              <a:t>n</a:t>
            </a:r>
            <a:r>
              <a:rPr lang="de-DE" sz="2800" b="1" u="sng" dirty="0">
                <a:latin typeface="Arial" charset="0"/>
                <a:ea typeface="Arial" charset="0"/>
                <a:cs typeface="Arial" charset="0"/>
              </a:rPr>
              <a:t>schen mit</a:t>
            </a:r>
            <a:r>
              <a:rPr lang="de-DE" sz="2800" b="1" u="sng" spc="-15" dirty="0">
                <a:latin typeface="Arial" charset="0"/>
                <a:ea typeface="Arial" charset="0"/>
                <a:cs typeface="Arial" charset="0"/>
              </a:rPr>
              <a:t> </a:t>
            </a:r>
            <a:r>
              <a:rPr lang="de-DE" sz="2800" b="1" u="sng" dirty="0">
                <a:latin typeface="Arial" charset="0"/>
                <a:ea typeface="Arial" charset="0"/>
                <a:cs typeface="Arial" charset="0"/>
              </a:rPr>
              <a:t>Kle</a:t>
            </a:r>
            <a:r>
              <a:rPr lang="de-DE" sz="2800" b="1" u="sng" spc="5" dirty="0">
                <a:latin typeface="Arial" charset="0"/>
                <a:ea typeface="Arial" charset="0"/>
                <a:cs typeface="Arial" charset="0"/>
              </a:rPr>
              <a:t>i</a:t>
            </a:r>
            <a:r>
              <a:rPr lang="de-DE" sz="2800" b="1" u="sng" dirty="0">
                <a:latin typeface="Arial" charset="0"/>
                <a:ea typeface="Arial" charset="0"/>
                <a:cs typeface="Arial" charset="0"/>
              </a:rPr>
              <a:t>nwuchs</a:t>
            </a:r>
            <a:r>
              <a:rPr lang="de-DE" sz="2800" b="1" u="sng" spc="5" dirty="0">
                <a:latin typeface="Arial" charset="0"/>
                <a:ea typeface="Arial" charset="0"/>
                <a:cs typeface="Arial" charset="0"/>
              </a:rPr>
              <a:t> </a:t>
            </a:r>
            <a:r>
              <a:rPr lang="de-DE" sz="2800" b="1" u="sng" dirty="0">
                <a:latin typeface="Arial" charset="0"/>
                <a:ea typeface="Arial" charset="0"/>
                <a:cs typeface="Arial" charset="0"/>
              </a:rPr>
              <a:t>im</a:t>
            </a:r>
            <a:r>
              <a:rPr lang="de-DE" sz="2800" b="1" u="sng" spc="-10" dirty="0">
                <a:latin typeface="Arial" charset="0"/>
                <a:ea typeface="Arial" charset="0"/>
                <a:cs typeface="Arial" charset="0"/>
              </a:rPr>
              <a:t> </a:t>
            </a:r>
            <a:r>
              <a:rPr lang="de-DE" sz="2800" b="1" u="sng" dirty="0">
                <a:latin typeface="Arial" charset="0"/>
                <a:ea typeface="Arial" charset="0"/>
                <a:cs typeface="Arial" charset="0"/>
              </a:rPr>
              <a:t>Alter</a:t>
            </a:r>
          </a:p>
          <a:p>
            <a:endParaRPr lang="de-DE" dirty="0"/>
          </a:p>
        </p:txBody>
      </p:sp>
    </p:spTree>
    <p:extLst>
      <p:ext uri="{BB962C8B-B14F-4D97-AF65-F5344CB8AC3E}">
        <p14:creationId xmlns:p14="http://schemas.microsoft.com/office/powerpoint/2010/main" val="4787889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3600" b="1" dirty="0">
                <a:latin typeface="Arial" panose="020B0604020202020204" pitchFamily="34" charset="0"/>
                <a:cs typeface="Arial" panose="020B0604020202020204" pitchFamily="34" charset="0"/>
              </a:rPr>
              <a:t>Ursprüngliche Projektskizze</a:t>
            </a:r>
          </a:p>
        </p:txBody>
      </p:sp>
      <p:sp>
        <p:nvSpPr>
          <p:cNvPr id="3" name="Inhaltsplatzhalter 2"/>
          <p:cNvSpPr>
            <a:spLocks noGrp="1"/>
          </p:cNvSpPr>
          <p:nvPr>
            <p:ph idx="1"/>
          </p:nvPr>
        </p:nvSpPr>
        <p:spPr>
          <a:xfrm>
            <a:off x="381000" y="1166018"/>
            <a:ext cx="8229600" cy="4525963"/>
          </a:xfrm>
        </p:spPr>
        <p:txBody>
          <a:bodyPr/>
          <a:lstStyle/>
          <a:p>
            <a:pPr marL="0" indent="0">
              <a:buNone/>
            </a:pPr>
            <a:r>
              <a:rPr lang="de-DE" sz="2400" dirty="0">
                <a:latin typeface="Arial" panose="020B0604020202020204" pitchFamily="34" charset="0"/>
                <a:cs typeface="Arial" panose="020B0604020202020204" pitchFamily="34" charset="0"/>
              </a:rPr>
              <a:t>„Dieses Projekt soll, </a:t>
            </a:r>
          </a:p>
          <a:p>
            <a:pPr marL="0" indent="0">
              <a:buNone/>
            </a:pPr>
            <a:r>
              <a:rPr lang="de-DE" sz="2400" dirty="0">
                <a:latin typeface="Arial" panose="020B0604020202020204" pitchFamily="34" charset="0"/>
                <a:cs typeface="Arial" panose="020B0604020202020204" pitchFamily="34" charset="0"/>
              </a:rPr>
              <a:t>ausgehend von der Perspektive der UN-Konvention und mit besonderem Blick auf die Bedürfnisse Kleinwüchsiger Menschen, </a:t>
            </a:r>
          </a:p>
          <a:p>
            <a:pPr marL="0" indent="0">
              <a:buNone/>
            </a:pPr>
            <a:r>
              <a:rPr lang="de-DE" sz="2400" dirty="0">
                <a:latin typeface="Arial" panose="020B0604020202020204" pitchFamily="34" charset="0"/>
                <a:cs typeface="Arial" panose="020B0604020202020204" pitchFamily="34" charset="0"/>
              </a:rPr>
              <a:t>die Herausforderungen vor denen ältere Menschen mit Behinderungen stehen untersuchen und aufzeigen, </a:t>
            </a:r>
          </a:p>
          <a:p>
            <a:pPr marL="0" indent="0">
              <a:buNone/>
            </a:pPr>
            <a:r>
              <a:rPr lang="de-DE" sz="2400" dirty="0">
                <a:latin typeface="Arial" panose="020B0604020202020204" pitchFamily="34" charset="0"/>
                <a:cs typeface="Arial" panose="020B0604020202020204" pitchFamily="34" charset="0"/>
              </a:rPr>
              <a:t>wie sich soziale  und gesellschaftliche Rahmenbedingungen gegebenenfalls ändern müssen, </a:t>
            </a:r>
          </a:p>
          <a:p>
            <a:pPr marL="0" indent="0">
              <a:buNone/>
            </a:pPr>
            <a:r>
              <a:rPr lang="de-DE" sz="2400" dirty="0">
                <a:latin typeface="Arial" panose="020B0604020202020204" pitchFamily="34" charset="0"/>
                <a:cs typeface="Arial" panose="020B0604020202020204" pitchFamily="34" charset="0"/>
              </a:rPr>
              <a:t>um auch älteren Menschen mit Behinderung ein selbstbestimmtes Leben zu ermöglichen.“ </a:t>
            </a:r>
          </a:p>
          <a:p>
            <a:endParaRPr lang="de-DE" sz="2800" dirty="0"/>
          </a:p>
        </p:txBody>
      </p:sp>
    </p:spTree>
    <p:extLst>
      <p:ext uri="{BB962C8B-B14F-4D97-AF65-F5344CB8AC3E}">
        <p14:creationId xmlns:p14="http://schemas.microsoft.com/office/powerpoint/2010/main" val="21178417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b="1" dirty="0">
                <a:latin typeface="Arial" charset="0"/>
                <a:ea typeface="Arial" charset="0"/>
                <a:cs typeface="Arial" charset="0"/>
              </a:rPr>
              <a:t>Veränderungen der Fragestellung</a:t>
            </a:r>
          </a:p>
        </p:txBody>
      </p:sp>
      <p:sp>
        <p:nvSpPr>
          <p:cNvPr id="3" name="Inhaltsplatzhalter 2"/>
          <p:cNvSpPr>
            <a:spLocks noGrp="1"/>
          </p:cNvSpPr>
          <p:nvPr>
            <p:ph idx="1"/>
          </p:nvPr>
        </p:nvSpPr>
        <p:spPr>
          <a:xfrm>
            <a:off x="457200" y="1066800"/>
            <a:ext cx="8229600" cy="4525963"/>
          </a:xfrm>
        </p:spPr>
        <p:txBody>
          <a:bodyPr>
            <a:normAutofit lnSpcReduction="10000"/>
          </a:bodyPr>
          <a:lstStyle/>
          <a:p>
            <a:r>
              <a:rPr lang="de-DE" altLang="de-DE" sz="2000" dirty="0">
                <a:latin typeface="Arial" pitchFamily="34" charset="0"/>
                <a:cs typeface="Arial" pitchFamily="34" charset="0"/>
                <a:sym typeface="Wingdings" pitchFamily="2" charset="2"/>
              </a:rPr>
              <a:t>schwierig bis unmöglich eine Projektfinanzierung für das Anliegen des VKM zu bekommen</a:t>
            </a:r>
          </a:p>
          <a:p>
            <a:r>
              <a:rPr lang="de-DE" altLang="de-DE" sz="2000" dirty="0">
                <a:latin typeface="Arial" pitchFamily="34" charset="0"/>
                <a:cs typeface="Arial" pitchFamily="34" charset="0"/>
                <a:sym typeface="Wingdings" pitchFamily="2" charset="2"/>
              </a:rPr>
              <a:t>Teilfinanzierung durch den BKK Dachverband (Selbsthilfeförderung), neues Thema Prävention</a:t>
            </a:r>
          </a:p>
          <a:p>
            <a:pPr marL="0" indent="0">
              <a:buNone/>
            </a:pPr>
            <a:endParaRPr lang="de-DE" altLang="de-DE" sz="2000" dirty="0">
              <a:latin typeface="Arial" pitchFamily="34" charset="0"/>
              <a:cs typeface="Arial" pitchFamily="34" charset="0"/>
              <a:sym typeface="Wingdings" pitchFamily="2" charset="2"/>
            </a:endParaRPr>
          </a:p>
          <a:p>
            <a:r>
              <a:rPr lang="de-DE" altLang="de-DE" sz="2000" b="1" dirty="0">
                <a:latin typeface="Arial" pitchFamily="34" charset="0"/>
                <a:cs typeface="Arial" pitchFamily="34" charset="0"/>
              </a:rPr>
              <a:t>Verlagerung der (Haupt-)Fragestellung </a:t>
            </a:r>
            <a:r>
              <a:rPr lang="de-DE" altLang="de-DE" sz="2000" dirty="0">
                <a:latin typeface="Arial" pitchFamily="34" charset="0"/>
                <a:cs typeface="Arial" pitchFamily="34" charset="0"/>
              </a:rPr>
              <a:t>nach Anforderungen an Prävention und Gesundheitsförderung </a:t>
            </a:r>
            <a:r>
              <a:rPr lang="de-DE" altLang="de-DE" sz="2000" b="1" u="sng" dirty="0">
                <a:latin typeface="Arial" pitchFamily="34" charset="0"/>
                <a:cs typeface="Arial" pitchFamily="34" charset="0"/>
              </a:rPr>
              <a:t>aus der Perspektive alternder Menschen mit Kleinwuchs</a:t>
            </a:r>
          </a:p>
          <a:p>
            <a:pPr marL="0" indent="0">
              <a:buNone/>
            </a:pPr>
            <a:endParaRPr lang="de-DE" altLang="de-DE" sz="2000" b="1" u="sng" dirty="0">
              <a:latin typeface="Arial" pitchFamily="34" charset="0"/>
              <a:cs typeface="Arial" pitchFamily="34" charset="0"/>
              <a:sym typeface="Wingdings" pitchFamily="2" charset="2"/>
            </a:endParaRPr>
          </a:p>
          <a:p>
            <a:pPr lvl="1"/>
            <a:r>
              <a:rPr lang="de-DE" altLang="de-DE" sz="2000" dirty="0">
                <a:latin typeface="Arial" pitchFamily="34" charset="0"/>
                <a:cs typeface="Arial" pitchFamily="34" charset="0"/>
                <a:sym typeface="Wingdings" pitchFamily="2" charset="2"/>
              </a:rPr>
              <a:t>keine adäquate medizinische Versorgung durch Wissenslücken beim ärztlichen Personal (</a:t>
            </a:r>
            <a:r>
              <a:rPr lang="en-US" altLang="de-DE" sz="2000" dirty="0">
                <a:latin typeface="Arial" pitchFamily="34" charset="0"/>
                <a:cs typeface="Arial" pitchFamily="34" charset="0"/>
              </a:rPr>
              <a:t>Shakespeare/Wright/Thompson 2007)</a:t>
            </a:r>
          </a:p>
          <a:p>
            <a:pPr lvl="1"/>
            <a:r>
              <a:rPr lang="en-US" altLang="de-DE" sz="2000" dirty="0" err="1">
                <a:latin typeface="Arial" pitchFamily="34" charset="0"/>
                <a:cs typeface="Arial" pitchFamily="34" charset="0"/>
                <a:sym typeface="Wingdings" pitchFamily="2" charset="2"/>
              </a:rPr>
              <a:t>erschwerter</a:t>
            </a:r>
            <a:r>
              <a:rPr lang="en-US" altLang="de-DE" sz="2000" dirty="0">
                <a:latin typeface="Arial" pitchFamily="34" charset="0"/>
                <a:cs typeface="Arial" pitchFamily="34" charset="0"/>
                <a:sym typeface="Wingdings" pitchFamily="2" charset="2"/>
              </a:rPr>
              <a:t> </a:t>
            </a:r>
            <a:r>
              <a:rPr lang="en-US" altLang="de-DE" sz="2000" dirty="0" err="1">
                <a:latin typeface="Arial" pitchFamily="34" charset="0"/>
                <a:cs typeface="Arial" pitchFamily="34" charset="0"/>
                <a:sym typeface="Wingdings" pitchFamily="2" charset="2"/>
              </a:rPr>
              <a:t>Zugang</a:t>
            </a:r>
            <a:r>
              <a:rPr lang="en-US" altLang="de-DE" sz="2000" dirty="0">
                <a:latin typeface="Arial" pitchFamily="34" charset="0"/>
                <a:cs typeface="Arial" pitchFamily="34" charset="0"/>
                <a:sym typeface="Wingdings" pitchFamily="2" charset="2"/>
              </a:rPr>
              <a:t> </a:t>
            </a:r>
            <a:r>
              <a:rPr lang="en-US" altLang="de-DE" sz="2000" dirty="0" err="1">
                <a:latin typeface="Arial" pitchFamily="34" charset="0"/>
                <a:cs typeface="Arial" pitchFamily="34" charset="0"/>
                <a:sym typeface="Wingdings" pitchFamily="2" charset="2"/>
              </a:rPr>
              <a:t>zur</a:t>
            </a:r>
            <a:r>
              <a:rPr lang="en-US" altLang="de-DE" sz="2000" dirty="0">
                <a:latin typeface="Arial" pitchFamily="34" charset="0"/>
                <a:cs typeface="Arial" pitchFamily="34" charset="0"/>
                <a:sym typeface="Wingdings" pitchFamily="2" charset="2"/>
              </a:rPr>
              <a:t> </a:t>
            </a:r>
            <a:r>
              <a:rPr lang="en-US" altLang="de-DE" sz="2000" dirty="0" err="1">
                <a:latin typeface="Arial" pitchFamily="34" charset="0"/>
                <a:cs typeface="Arial" pitchFamily="34" charset="0"/>
                <a:sym typeface="Wingdings" pitchFamily="2" charset="2"/>
              </a:rPr>
              <a:t>Gesundheitsvorsorge</a:t>
            </a:r>
            <a:r>
              <a:rPr lang="en-US" altLang="de-DE" sz="2000" dirty="0">
                <a:latin typeface="Arial" pitchFamily="34" charset="0"/>
                <a:cs typeface="Arial" pitchFamily="34" charset="0"/>
                <a:sym typeface="Wingdings" pitchFamily="2" charset="2"/>
              </a:rPr>
              <a:t>, </a:t>
            </a:r>
            <a:r>
              <a:rPr lang="en-US" altLang="de-DE" sz="2000" dirty="0" err="1">
                <a:latin typeface="Arial" pitchFamily="34" charset="0"/>
                <a:cs typeface="Arial" pitchFamily="34" charset="0"/>
                <a:sym typeface="Wingdings" pitchFamily="2" charset="2"/>
              </a:rPr>
              <a:t>vor</a:t>
            </a:r>
            <a:r>
              <a:rPr lang="en-US" altLang="de-DE" sz="2000" dirty="0">
                <a:latin typeface="Arial" pitchFamily="34" charset="0"/>
                <a:cs typeface="Arial" pitchFamily="34" charset="0"/>
                <a:sym typeface="Wingdings" pitchFamily="2" charset="2"/>
              </a:rPr>
              <a:t> </a:t>
            </a:r>
            <a:r>
              <a:rPr lang="en-US" altLang="de-DE" sz="2000" dirty="0" err="1">
                <a:latin typeface="Arial" pitchFamily="34" charset="0"/>
                <a:cs typeface="Arial" pitchFamily="34" charset="0"/>
                <a:sym typeface="Wingdings" pitchFamily="2" charset="2"/>
              </a:rPr>
              <a:t>allem</a:t>
            </a:r>
            <a:r>
              <a:rPr lang="en-US" altLang="de-DE" sz="2000" dirty="0">
                <a:latin typeface="Arial" pitchFamily="34" charset="0"/>
                <a:cs typeface="Arial" pitchFamily="34" charset="0"/>
                <a:sym typeface="Wingdings" pitchFamily="2" charset="2"/>
              </a:rPr>
              <a:t> </a:t>
            </a:r>
            <a:r>
              <a:rPr lang="en-US" altLang="de-DE" sz="2000" dirty="0" err="1">
                <a:latin typeface="Arial" pitchFamily="34" charset="0"/>
                <a:cs typeface="Arial" pitchFamily="34" charset="0"/>
                <a:sym typeface="Wingdings" pitchFamily="2" charset="2"/>
              </a:rPr>
              <a:t>durch</a:t>
            </a:r>
            <a:r>
              <a:rPr lang="en-US" altLang="de-DE" sz="2000" dirty="0">
                <a:latin typeface="Arial" pitchFamily="34" charset="0"/>
                <a:cs typeface="Arial" pitchFamily="34" charset="0"/>
                <a:sym typeface="Wingdings" pitchFamily="2" charset="2"/>
              </a:rPr>
              <a:t> </a:t>
            </a:r>
            <a:r>
              <a:rPr lang="en-US" altLang="de-DE" sz="2000" dirty="0" err="1">
                <a:latin typeface="Arial" pitchFamily="34" charset="0"/>
                <a:cs typeface="Arial" pitchFamily="34" charset="0"/>
                <a:sym typeface="Wingdings" pitchFamily="2" charset="2"/>
              </a:rPr>
              <a:t>mangelnde</a:t>
            </a:r>
            <a:r>
              <a:rPr lang="en-US" altLang="de-DE" sz="2000" dirty="0">
                <a:latin typeface="Arial" pitchFamily="34" charset="0"/>
                <a:cs typeface="Arial" pitchFamily="34" charset="0"/>
                <a:sym typeface="Wingdings" pitchFamily="2" charset="2"/>
              </a:rPr>
              <a:t> </a:t>
            </a:r>
            <a:r>
              <a:rPr lang="en-US" altLang="de-DE" sz="2000" dirty="0" err="1">
                <a:latin typeface="Arial" pitchFamily="34" charset="0"/>
                <a:cs typeface="Arial" pitchFamily="34" charset="0"/>
                <a:sym typeface="Wingdings" pitchFamily="2" charset="2"/>
              </a:rPr>
              <a:t>Barrierefreiheit</a:t>
            </a:r>
            <a:r>
              <a:rPr lang="en-US" altLang="de-DE" sz="2000" dirty="0">
                <a:latin typeface="Arial" pitchFamily="34" charset="0"/>
                <a:cs typeface="Arial" pitchFamily="34" charset="0"/>
                <a:sym typeface="Wingdings" pitchFamily="2" charset="2"/>
              </a:rPr>
              <a:t> (</a:t>
            </a:r>
            <a:r>
              <a:rPr lang="de-DE" altLang="de-DE" sz="2000" dirty="0">
                <a:latin typeface="Arial" pitchFamily="34" charset="0"/>
                <a:cs typeface="Arial" pitchFamily="34" charset="0"/>
              </a:rPr>
              <a:t>Bundesministerium für Arbeit und Sozialordnung 2001)</a:t>
            </a:r>
            <a:endParaRPr lang="de-DE" altLang="de-DE" sz="2000" dirty="0">
              <a:latin typeface="Arial" pitchFamily="34" charset="0"/>
              <a:cs typeface="Arial" pitchFamily="34" charset="0"/>
              <a:sym typeface="Wingdings" pitchFamily="2" charset="2"/>
            </a:endParaRPr>
          </a:p>
          <a:p>
            <a:endParaRPr lang="de-DE" altLang="de-DE" sz="2000" dirty="0">
              <a:solidFill>
                <a:schemeClr val="tx2"/>
              </a:solidFill>
              <a:latin typeface="Arial" pitchFamily="34" charset="0"/>
              <a:cs typeface="Arial" pitchFamily="34" charset="0"/>
              <a:sym typeface="Wingdings" pitchFamily="2" charset="2"/>
            </a:endParaRPr>
          </a:p>
          <a:p>
            <a:endParaRPr lang="de-DE" dirty="0"/>
          </a:p>
        </p:txBody>
      </p:sp>
    </p:spTree>
    <p:extLst>
      <p:ext uri="{BB962C8B-B14F-4D97-AF65-F5344CB8AC3E}">
        <p14:creationId xmlns:p14="http://schemas.microsoft.com/office/powerpoint/2010/main" val="812578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3600" b="1" dirty="0">
                <a:latin typeface="Arial" panose="020B0604020202020204" pitchFamily="34" charset="0"/>
                <a:cs typeface="Arial" panose="020B0604020202020204" pitchFamily="34" charset="0"/>
              </a:rPr>
              <a:t>Antrag an die Krankenkasse</a:t>
            </a:r>
          </a:p>
        </p:txBody>
      </p:sp>
      <p:sp>
        <p:nvSpPr>
          <p:cNvPr id="3" name="Inhaltsplatzhalter 2"/>
          <p:cNvSpPr>
            <a:spLocks noGrp="1"/>
          </p:cNvSpPr>
          <p:nvPr>
            <p:ph idx="1"/>
          </p:nvPr>
        </p:nvSpPr>
        <p:spPr>
          <a:xfrm>
            <a:off x="457200" y="1295400"/>
            <a:ext cx="8229600" cy="4525963"/>
          </a:xfrm>
        </p:spPr>
        <p:txBody>
          <a:bodyPr/>
          <a:lstStyle/>
          <a:p>
            <a:r>
              <a:rPr lang="de-DE" sz="2400" dirty="0">
                <a:latin typeface="Arial" panose="020B0604020202020204" pitchFamily="34" charset="0"/>
                <a:cs typeface="Arial" panose="020B0604020202020204" pitchFamily="34" charset="0"/>
              </a:rPr>
              <a:t>„Für die Verbesserung der Situation von Menschen mit Kleinwuchs im Alter ist es enorm wichtig, dass durch präzise Befragung und deren Auswertung die aktuelle Situation von Menschen mit Kleinwuchs im Alter festgestellt wird. </a:t>
            </a:r>
          </a:p>
          <a:p>
            <a:r>
              <a:rPr lang="de-DE" sz="2400" dirty="0">
                <a:latin typeface="Arial" panose="020B0604020202020204" pitchFamily="34" charset="0"/>
                <a:cs typeface="Arial" panose="020B0604020202020204" pitchFamily="34" charset="0"/>
              </a:rPr>
              <a:t>Mit diesen Ergebnissen können genaue präventive Maßnahmen erarbeitet werden, so dass Menschen mit Kleinwuchs länger und gesünder im Arbeitsprozess sowie im gesellschaftlichen Leben bleiben können.“</a:t>
            </a:r>
          </a:p>
          <a:p>
            <a:endParaRPr lang="de-DE" dirty="0"/>
          </a:p>
        </p:txBody>
      </p:sp>
    </p:spTree>
    <p:extLst>
      <p:ext uri="{BB962C8B-B14F-4D97-AF65-F5344CB8AC3E}">
        <p14:creationId xmlns:p14="http://schemas.microsoft.com/office/powerpoint/2010/main" val="31325839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E5716E96-E9DB-4A49-B958-E34D122C0734}"/>
              </a:ext>
            </a:extLst>
          </p:cNvPr>
          <p:cNvSpPr>
            <a:spLocks noGrp="1"/>
          </p:cNvSpPr>
          <p:nvPr>
            <p:ph type="title"/>
          </p:nvPr>
        </p:nvSpPr>
        <p:spPr/>
        <p:txBody>
          <a:bodyPr/>
          <a:lstStyle/>
          <a:p>
            <a:r>
              <a:rPr lang="de-DE" dirty="0">
                <a:latin typeface="Arial" panose="020B0604020202020204" pitchFamily="34" charset="0"/>
                <a:cs typeface="Arial" panose="020B0604020202020204" pitchFamily="34" charset="0"/>
              </a:rPr>
              <a:t>Wie haben wir geforscht</a:t>
            </a:r>
            <a:br>
              <a:rPr lang="de-DE" dirty="0">
                <a:latin typeface="Arial" panose="020B0604020202020204" pitchFamily="34" charset="0"/>
                <a:cs typeface="Arial" panose="020B0604020202020204" pitchFamily="34" charset="0"/>
              </a:rPr>
            </a:br>
            <a:br>
              <a:rPr lang="de-DE" dirty="0">
                <a:latin typeface="Arial" panose="020B0604020202020204" pitchFamily="34" charset="0"/>
                <a:cs typeface="Arial" panose="020B0604020202020204" pitchFamily="34" charset="0"/>
              </a:rPr>
            </a:br>
            <a:r>
              <a:rPr lang="de-DE" sz="2200" kern="1200" dirty="0">
                <a:solidFill>
                  <a:schemeClr val="tx1"/>
                </a:solidFill>
                <a:latin typeface="Arial"/>
                <a:ea typeface="+mn-ea"/>
                <a:cs typeface="Arial"/>
              </a:rPr>
              <a:t>Weiterentwicklung eines Vortrags </a:t>
            </a:r>
            <a:br>
              <a:rPr lang="de-DE" sz="2200" kern="1200" dirty="0">
                <a:solidFill>
                  <a:schemeClr val="tx1"/>
                </a:solidFill>
                <a:latin typeface="Arial"/>
                <a:ea typeface="+mn-ea"/>
                <a:cs typeface="Arial"/>
              </a:rPr>
            </a:br>
            <a:r>
              <a:rPr lang="de-DE" sz="2200" kern="1200" dirty="0">
                <a:solidFill>
                  <a:schemeClr val="tx1"/>
                </a:solidFill>
                <a:latin typeface="Arial"/>
                <a:ea typeface="+mn-ea"/>
                <a:cs typeface="Arial"/>
              </a:rPr>
              <a:t>von Birgit </a:t>
            </a:r>
            <a:r>
              <a:rPr lang="de-DE" sz="2200" kern="1200" dirty="0" err="1">
                <a:solidFill>
                  <a:schemeClr val="tx1"/>
                </a:solidFill>
                <a:latin typeface="Arial"/>
                <a:ea typeface="+mn-ea"/>
                <a:cs typeface="Arial"/>
              </a:rPr>
              <a:t>Behrisch</a:t>
            </a:r>
            <a:r>
              <a:rPr lang="de-DE" sz="2200" kern="1200" dirty="0">
                <a:solidFill>
                  <a:schemeClr val="tx1"/>
                </a:solidFill>
                <a:latin typeface="Arial"/>
                <a:ea typeface="+mn-ea"/>
                <a:cs typeface="Arial"/>
              </a:rPr>
              <a:t> und Alicia Prinz</a:t>
            </a:r>
            <a:br>
              <a:rPr lang="de-DE" sz="2200" kern="1200" dirty="0">
                <a:solidFill>
                  <a:schemeClr val="tx1"/>
                </a:solidFill>
                <a:latin typeface="Arial"/>
                <a:ea typeface="+mn-ea"/>
                <a:cs typeface="Arial"/>
              </a:rPr>
            </a:br>
            <a:endParaRPr lang="de-DE" sz="2200" kern="1200" dirty="0">
              <a:solidFill>
                <a:schemeClr val="tx1"/>
              </a:solidFill>
              <a:latin typeface="Arial"/>
              <a:ea typeface="+mn-ea"/>
              <a:cs typeface="Arial"/>
            </a:endParaRPr>
          </a:p>
        </p:txBody>
      </p:sp>
      <p:sp>
        <p:nvSpPr>
          <p:cNvPr id="5" name="Textplatzhalter 4">
            <a:extLst>
              <a:ext uri="{FF2B5EF4-FFF2-40B4-BE49-F238E27FC236}">
                <a16:creationId xmlns:a16="http://schemas.microsoft.com/office/drawing/2014/main" id="{0985E463-515C-413E-B970-9AB66C152270}"/>
              </a:ext>
            </a:extLst>
          </p:cNvPr>
          <p:cNvSpPr>
            <a:spLocks noGrp="1"/>
          </p:cNvSpPr>
          <p:nvPr>
            <p:ph type="body" idx="1"/>
          </p:nvPr>
        </p:nvSpPr>
        <p:spPr/>
        <p:txBody>
          <a:bodyPr/>
          <a:lstStyle/>
          <a:p>
            <a:endParaRPr lang="de-DE"/>
          </a:p>
        </p:txBody>
      </p:sp>
    </p:spTree>
    <p:extLst>
      <p:ext uri="{BB962C8B-B14F-4D97-AF65-F5344CB8AC3E}">
        <p14:creationId xmlns:p14="http://schemas.microsoft.com/office/powerpoint/2010/main" val="39858404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274638"/>
            <a:ext cx="8229600" cy="1538883"/>
          </a:xfrm>
          <a:prstGeom prst="rect">
            <a:avLst/>
          </a:prstGeom>
        </p:spPr>
        <p:txBody>
          <a:bodyPr vert="horz" wrap="square" lIns="0" tIns="0" rIns="0" bIns="0" rtlCol="0">
            <a:spAutoFit/>
          </a:bodyPr>
          <a:lstStyle/>
          <a:p>
            <a:pPr marL="683895"/>
            <a:r>
              <a:rPr lang="de-DE" sz="3600" b="1" spc="-25" dirty="0">
                <a:latin typeface="Arial" charset="0"/>
                <a:ea typeface="Arial" charset="0"/>
                <a:cs typeface="Arial" charset="0"/>
              </a:rPr>
              <a:t>Wie wurde geforscht (Methoden)</a:t>
            </a:r>
            <a:br>
              <a:rPr lang="de-DE" sz="3600" b="1" spc="-25" dirty="0">
                <a:latin typeface="Arial" charset="0"/>
                <a:ea typeface="Arial" charset="0"/>
                <a:cs typeface="Arial" charset="0"/>
              </a:rPr>
            </a:br>
            <a:r>
              <a:rPr lang="de-DE" sz="3600" b="1" spc="-25" dirty="0">
                <a:latin typeface="Arial" charset="0"/>
                <a:ea typeface="Arial" charset="0"/>
                <a:cs typeface="Arial" charset="0"/>
              </a:rPr>
              <a:t>Wo gab es Partizipation*</a:t>
            </a:r>
            <a:br>
              <a:rPr lang="de-DE" sz="3600" b="1" spc="-25" dirty="0">
                <a:latin typeface="Arial" charset="0"/>
                <a:ea typeface="Arial" charset="0"/>
                <a:cs typeface="Arial" charset="0"/>
              </a:rPr>
            </a:br>
            <a:endParaRPr sz="2800" b="1" spc="-25" dirty="0">
              <a:latin typeface="Arial" charset="0"/>
              <a:ea typeface="Arial" charset="0"/>
              <a:cs typeface="Arial" charset="0"/>
            </a:endParaRPr>
          </a:p>
        </p:txBody>
      </p:sp>
      <p:sp>
        <p:nvSpPr>
          <p:cNvPr id="3" name="object 3"/>
          <p:cNvSpPr txBox="1"/>
          <p:nvPr/>
        </p:nvSpPr>
        <p:spPr>
          <a:xfrm>
            <a:off x="457200" y="1219200"/>
            <a:ext cx="8494339" cy="4555093"/>
          </a:xfrm>
          <a:prstGeom prst="rect">
            <a:avLst/>
          </a:prstGeom>
        </p:spPr>
        <p:txBody>
          <a:bodyPr vert="horz" wrap="square" lIns="0" tIns="0" rIns="0" bIns="0" rtlCol="0">
            <a:spAutoFit/>
          </a:bodyPr>
          <a:lstStyle/>
          <a:p>
            <a:pPr marL="355600" indent="-342900">
              <a:lnSpc>
                <a:spcPct val="100000"/>
              </a:lnSpc>
              <a:buFont typeface="Arial"/>
              <a:buChar char="•"/>
              <a:tabLst>
                <a:tab pos="356235" algn="l"/>
              </a:tabLst>
            </a:pPr>
            <a:endParaRPr lang="de-DE" sz="2200" dirty="0">
              <a:latin typeface="Arial"/>
              <a:cs typeface="Arial"/>
            </a:endParaRPr>
          </a:p>
          <a:p>
            <a:pPr marL="355600" indent="-342900">
              <a:lnSpc>
                <a:spcPct val="100000"/>
              </a:lnSpc>
              <a:buFont typeface="Arial"/>
              <a:buChar char="•"/>
              <a:tabLst>
                <a:tab pos="356235" algn="l"/>
              </a:tabLst>
            </a:pPr>
            <a:r>
              <a:rPr lang="de-DE" sz="2200" dirty="0">
                <a:latin typeface="Arial"/>
                <a:cs typeface="Arial"/>
              </a:rPr>
              <a:t>Ge</a:t>
            </a:r>
            <a:r>
              <a:rPr lang="de-DE" sz="2200" spc="10" dirty="0">
                <a:latin typeface="Arial"/>
                <a:cs typeface="Arial"/>
              </a:rPr>
              <a:t>m</a:t>
            </a:r>
            <a:r>
              <a:rPr lang="de-DE" sz="2200" dirty="0">
                <a:latin typeface="Arial"/>
                <a:cs typeface="Arial"/>
              </a:rPr>
              <a:t>einsame</a:t>
            </a:r>
            <a:r>
              <a:rPr sz="2200" spc="5" dirty="0">
                <a:latin typeface="Arial"/>
                <a:cs typeface="Arial"/>
              </a:rPr>
              <a:t> </a:t>
            </a:r>
            <a:r>
              <a:rPr sz="2200" dirty="0">
                <a:latin typeface="Arial"/>
                <a:cs typeface="Arial"/>
              </a:rPr>
              <a:t>Ausarbeitung</a:t>
            </a:r>
            <a:r>
              <a:rPr sz="2200" spc="30" dirty="0">
                <a:latin typeface="Arial"/>
                <a:cs typeface="Arial"/>
              </a:rPr>
              <a:t> </a:t>
            </a:r>
            <a:r>
              <a:rPr sz="2200" dirty="0">
                <a:latin typeface="Arial"/>
                <a:cs typeface="Arial"/>
              </a:rPr>
              <a:t>des </a:t>
            </a:r>
            <a:r>
              <a:rPr sz="2200" dirty="0" err="1">
                <a:latin typeface="Arial"/>
                <a:cs typeface="Arial"/>
              </a:rPr>
              <a:t>In</a:t>
            </a:r>
            <a:r>
              <a:rPr sz="2200" spc="5" dirty="0" err="1">
                <a:latin typeface="Arial"/>
                <a:cs typeface="Arial"/>
              </a:rPr>
              <a:t>t</a:t>
            </a:r>
            <a:r>
              <a:rPr sz="2200" dirty="0" err="1">
                <a:latin typeface="Arial"/>
                <a:cs typeface="Arial"/>
              </a:rPr>
              <a:t>erview</a:t>
            </a:r>
            <a:r>
              <a:rPr sz="2200" spc="-15" dirty="0" err="1">
                <a:latin typeface="Arial"/>
                <a:cs typeface="Arial"/>
              </a:rPr>
              <a:t>l</a:t>
            </a:r>
            <a:r>
              <a:rPr sz="2200" dirty="0" err="1">
                <a:latin typeface="Arial"/>
                <a:cs typeface="Arial"/>
              </a:rPr>
              <a:t>eitfadens</a:t>
            </a:r>
            <a:r>
              <a:rPr lang="de-DE" sz="2200" dirty="0">
                <a:latin typeface="Arial"/>
                <a:cs typeface="Arial"/>
              </a:rPr>
              <a:t> (IMEW, VKM)</a:t>
            </a:r>
            <a:endParaRPr sz="2200" dirty="0">
              <a:latin typeface="Arial"/>
              <a:cs typeface="Arial"/>
            </a:endParaRPr>
          </a:p>
          <a:p>
            <a:pPr marL="355600" indent="-342900">
              <a:lnSpc>
                <a:spcPct val="100000"/>
              </a:lnSpc>
              <a:spcBef>
                <a:spcPts val="575"/>
              </a:spcBef>
              <a:buFont typeface="Arial"/>
              <a:buChar char="•"/>
              <a:tabLst>
                <a:tab pos="356235" algn="l"/>
              </a:tabLst>
            </a:pPr>
            <a:r>
              <a:rPr sz="2200" dirty="0">
                <a:latin typeface="Arial"/>
                <a:cs typeface="Arial"/>
              </a:rPr>
              <a:t>Zehn</a:t>
            </a:r>
            <a:r>
              <a:rPr sz="2200" spc="-15" dirty="0">
                <a:latin typeface="Arial"/>
                <a:cs typeface="Arial"/>
              </a:rPr>
              <a:t> </a:t>
            </a:r>
            <a:r>
              <a:rPr sz="2200" dirty="0">
                <a:latin typeface="Arial"/>
                <a:cs typeface="Arial"/>
              </a:rPr>
              <a:t>qua</a:t>
            </a:r>
            <a:r>
              <a:rPr sz="2200" spc="-10" dirty="0">
                <a:latin typeface="Arial"/>
                <a:cs typeface="Arial"/>
              </a:rPr>
              <a:t>l</a:t>
            </a:r>
            <a:r>
              <a:rPr sz="2200" dirty="0">
                <a:latin typeface="Arial"/>
                <a:cs typeface="Arial"/>
              </a:rPr>
              <a:t>itative</a:t>
            </a:r>
            <a:r>
              <a:rPr sz="2200" spc="30" dirty="0">
                <a:latin typeface="Arial"/>
                <a:cs typeface="Arial"/>
              </a:rPr>
              <a:t> </a:t>
            </a:r>
            <a:r>
              <a:rPr sz="2200" dirty="0">
                <a:latin typeface="Arial"/>
                <a:cs typeface="Arial"/>
              </a:rPr>
              <a:t>Inte</a:t>
            </a:r>
            <a:r>
              <a:rPr sz="2200" spc="5" dirty="0">
                <a:latin typeface="Arial"/>
                <a:cs typeface="Arial"/>
              </a:rPr>
              <a:t>r</a:t>
            </a:r>
            <a:r>
              <a:rPr sz="2200" dirty="0">
                <a:latin typeface="Arial"/>
                <a:cs typeface="Arial"/>
              </a:rPr>
              <a:t>vie</a:t>
            </a:r>
            <a:r>
              <a:rPr sz="2200" spc="-10" dirty="0">
                <a:latin typeface="Arial"/>
                <a:cs typeface="Arial"/>
              </a:rPr>
              <a:t>w</a:t>
            </a:r>
            <a:r>
              <a:rPr sz="2200" dirty="0">
                <a:latin typeface="Arial"/>
                <a:cs typeface="Arial"/>
              </a:rPr>
              <a:t>s</a:t>
            </a:r>
            <a:r>
              <a:rPr lang="de-DE" sz="2200" dirty="0">
                <a:latin typeface="Arial"/>
                <a:cs typeface="Arial"/>
              </a:rPr>
              <a:t> (Witzel 2000)</a:t>
            </a:r>
            <a:r>
              <a:rPr sz="2200" dirty="0">
                <a:latin typeface="Arial"/>
                <a:cs typeface="Arial"/>
              </a:rPr>
              <a:t>,</a:t>
            </a:r>
            <a:r>
              <a:rPr lang="de-DE" sz="2200" dirty="0">
                <a:latin typeface="Arial"/>
                <a:cs typeface="Arial"/>
              </a:rPr>
              <a:t> </a:t>
            </a:r>
            <a:r>
              <a:rPr sz="2200" dirty="0" err="1">
                <a:latin typeface="Arial"/>
                <a:cs typeface="Arial"/>
              </a:rPr>
              <a:t>Durch</a:t>
            </a:r>
            <a:r>
              <a:rPr sz="2200" spc="5" dirty="0" err="1">
                <a:latin typeface="Arial"/>
                <a:cs typeface="Arial"/>
              </a:rPr>
              <a:t>f</a:t>
            </a:r>
            <a:r>
              <a:rPr sz="2200" dirty="0" err="1">
                <a:latin typeface="Arial"/>
                <a:cs typeface="Arial"/>
              </a:rPr>
              <a:t>ührung</a:t>
            </a:r>
            <a:r>
              <a:rPr sz="2200" spc="15" dirty="0">
                <a:latin typeface="Arial"/>
                <a:cs typeface="Arial"/>
              </a:rPr>
              <a:t> </a:t>
            </a:r>
            <a:r>
              <a:rPr sz="2200" dirty="0">
                <a:latin typeface="Arial"/>
                <a:cs typeface="Arial"/>
              </a:rPr>
              <a:t>I</a:t>
            </a:r>
            <a:r>
              <a:rPr sz="2200" spc="5" dirty="0">
                <a:latin typeface="Arial"/>
                <a:cs typeface="Arial"/>
              </a:rPr>
              <a:t>M</a:t>
            </a:r>
            <a:r>
              <a:rPr sz="2200" dirty="0">
                <a:latin typeface="Arial"/>
                <a:cs typeface="Arial"/>
              </a:rPr>
              <a:t>EW</a:t>
            </a:r>
          </a:p>
          <a:p>
            <a:pPr marL="355600" indent="-342900">
              <a:lnSpc>
                <a:spcPct val="100000"/>
              </a:lnSpc>
              <a:spcBef>
                <a:spcPts val="575"/>
              </a:spcBef>
              <a:buFont typeface="Arial"/>
              <a:buChar char="•"/>
              <a:tabLst>
                <a:tab pos="356235" algn="l"/>
              </a:tabLst>
            </a:pPr>
            <a:r>
              <a:rPr lang="de-DE" sz="2200" dirty="0">
                <a:latin typeface="Arial"/>
                <a:cs typeface="Arial"/>
              </a:rPr>
              <a:t>Systematische A</a:t>
            </a:r>
            <a:r>
              <a:rPr sz="2200" dirty="0" err="1">
                <a:latin typeface="Arial"/>
                <a:cs typeface="Arial"/>
              </a:rPr>
              <a:t>us</a:t>
            </a:r>
            <a:r>
              <a:rPr sz="2200" spc="-10" dirty="0" err="1">
                <a:latin typeface="Arial"/>
                <a:cs typeface="Arial"/>
              </a:rPr>
              <a:t>w</a:t>
            </a:r>
            <a:r>
              <a:rPr sz="2200" dirty="0" err="1">
                <a:latin typeface="Arial"/>
                <a:cs typeface="Arial"/>
              </a:rPr>
              <a:t>ertung</a:t>
            </a:r>
            <a:r>
              <a:rPr sz="2200" spc="15" dirty="0">
                <a:latin typeface="Arial"/>
                <a:cs typeface="Arial"/>
              </a:rPr>
              <a:t> </a:t>
            </a:r>
            <a:r>
              <a:rPr lang="de-DE" sz="2200" spc="15" dirty="0">
                <a:latin typeface="Arial"/>
                <a:cs typeface="Arial"/>
              </a:rPr>
              <a:t>der Interviews </a:t>
            </a:r>
            <a:r>
              <a:rPr lang="de-DE" sz="2200" dirty="0">
                <a:latin typeface="Arial"/>
                <a:cs typeface="Arial"/>
              </a:rPr>
              <a:t>(Glaser / </a:t>
            </a:r>
            <a:r>
              <a:rPr lang="de-DE" sz="2200" dirty="0" err="1">
                <a:latin typeface="Arial"/>
                <a:cs typeface="Arial"/>
              </a:rPr>
              <a:t>Strauss</a:t>
            </a:r>
            <a:r>
              <a:rPr lang="de-DE" sz="2200" dirty="0">
                <a:latin typeface="Arial"/>
                <a:cs typeface="Arial"/>
              </a:rPr>
              <a:t> 1998)</a:t>
            </a:r>
            <a:endParaRPr sz="2200" dirty="0">
              <a:latin typeface="Arial"/>
              <a:cs typeface="Arial"/>
            </a:endParaRPr>
          </a:p>
          <a:p>
            <a:pPr marL="355600" marR="5080" indent="-342900">
              <a:lnSpc>
                <a:spcPct val="100000"/>
              </a:lnSpc>
              <a:spcBef>
                <a:spcPts val="575"/>
              </a:spcBef>
              <a:buFont typeface="Arial"/>
              <a:buChar char="•"/>
              <a:tabLst>
                <a:tab pos="356235" algn="l"/>
              </a:tabLst>
            </a:pPr>
            <a:r>
              <a:rPr sz="2200" dirty="0" err="1">
                <a:latin typeface="Arial"/>
                <a:cs typeface="Arial"/>
              </a:rPr>
              <a:t>Besprechung</a:t>
            </a:r>
            <a:r>
              <a:rPr sz="2200" spc="10" dirty="0">
                <a:latin typeface="Arial"/>
                <a:cs typeface="Arial"/>
              </a:rPr>
              <a:t> </a:t>
            </a:r>
            <a:r>
              <a:rPr sz="2200" dirty="0">
                <a:latin typeface="Arial"/>
                <a:cs typeface="Arial"/>
              </a:rPr>
              <a:t>de</a:t>
            </a:r>
            <a:r>
              <a:rPr lang="de-DE" sz="2200" dirty="0">
                <a:latin typeface="Arial"/>
                <a:cs typeface="Arial"/>
              </a:rPr>
              <a:t>r</a:t>
            </a:r>
            <a:r>
              <a:rPr sz="2200" spc="15" dirty="0">
                <a:latin typeface="Arial"/>
                <a:cs typeface="Arial"/>
              </a:rPr>
              <a:t> </a:t>
            </a:r>
            <a:r>
              <a:rPr sz="2200" dirty="0" err="1">
                <a:latin typeface="Arial"/>
                <a:cs typeface="Arial"/>
              </a:rPr>
              <a:t>Kategorien</a:t>
            </a:r>
            <a:r>
              <a:rPr lang="de-DE" sz="2200" dirty="0">
                <a:latin typeface="Arial"/>
                <a:cs typeface="Arial"/>
              </a:rPr>
              <a:t>/Themen</a:t>
            </a:r>
            <a:r>
              <a:rPr sz="2200" spc="15" dirty="0">
                <a:latin typeface="Arial"/>
                <a:cs typeface="Arial"/>
              </a:rPr>
              <a:t> </a:t>
            </a:r>
            <a:r>
              <a:rPr sz="2200" dirty="0" err="1">
                <a:latin typeface="Arial"/>
                <a:cs typeface="Arial"/>
              </a:rPr>
              <a:t>mit</a:t>
            </a:r>
            <a:r>
              <a:rPr sz="2200" dirty="0">
                <a:latin typeface="Arial"/>
                <a:cs typeface="Arial"/>
              </a:rPr>
              <a:t> dem</a:t>
            </a:r>
            <a:r>
              <a:rPr sz="2200" spc="5" dirty="0">
                <a:latin typeface="Arial"/>
                <a:cs typeface="Arial"/>
              </a:rPr>
              <a:t> </a:t>
            </a:r>
            <a:r>
              <a:rPr sz="2200" dirty="0">
                <a:latin typeface="Arial"/>
                <a:cs typeface="Arial"/>
              </a:rPr>
              <a:t>VKM</a:t>
            </a:r>
          </a:p>
          <a:p>
            <a:pPr marL="355600" marR="1363980" indent="-342900">
              <a:lnSpc>
                <a:spcPct val="100000"/>
              </a:lnSpc>
              <a:spcBef>
                <a:spcPts val="575"/>
              </a:spcBef>
              <a:buFont typeface="Arial"/>
              <a:buChar char="•"/>
              <a:tabLst>
                <a:tab pos="356235" algn="l"/>
              </a:tabLst>
            </a:pPr>
            <a:r>
              <a:rPr sz="2200" dirty="0">
                <a:latin typeface="Arial"/>
                <a:cs typeface="Arial"/>
              </a:rPr>
              <a:t>Besprechung</a:t>
            </a:r>
            <a:r>
              <a:rPr sz="2200" spc="10" dirty="0">
                <a:latin typeface="Arial"/>
                <a:cs typeface="Arial"/>
              </a:rPr>
              <a:t> </a:t>
            </a:r>
            <a:r>
              <a:rPr sz="2200" dirty="0">
                <a:latin typeface="Arial"/>
                <a:cs typeface="Arial"/>
              </a:rPr>
              <a:t>der</a:t>
            </a:r>
            <a:r>
              <a:rPr sz="2200" spc="5" dirty="0">
                <a:latin typeface="Arial"/>
                <a:cs typeface="Arial"/>
              </a:rPr>
              <a:t> </a:t>
            </a:r>
            <a:r>
              <a:rPr sz="2200" dirty="0" err="1">
                <a:latin typeface="Arial"/>
                <a:cs typeface="Arial"/>
              </a:rPr>
              <a:t>Ergebnisse</a:t>
            </a:r>
            <a:r>
              <a:rPr lang="de-DE" sz="2200" dirty="0">
                <a:latin typeface="Arial"/>
                <a:cs typeface="Arial"/>
              </a:rPr>
              <a:t> mit dem VKM</a:t>
            </a:r>
          </a:p>
          <a:p>
            <a:pPr marL="355600" marR="1363980" indent="-342900">
              <a:lnSpc>
                <a:spcPct val="100000"/>
              </a:lnSpc>
              <a:spcBef>
                <a:spcPts val="575"/>
              </a:spcBef>
              <a:buFont typeface="Arial"/>
              <a:buChar char="•"/>
              <a:tabLst>
                <a:tab pos="356235" algn="l"/>
              </a:tabLst>
            </a:pPr>
            <a:r>
              <a:rPr sz="2200" dirty="0" err="1">
                <a:latin typeface="Arial"/>
                <a:cs typeface="Arial"/>
              </a:rPr>
              <a:t>Freigabe</a:t>
            </a:r>
            <a:r>
              <a:rPr sz="2200" spc="25" dirty="0">
                <a:latin typeface="Arial"/>
                <a:cs typeface="Arial"/>
              </a:rPr>
              <a:t> </a:t>
            </a:r>
            <a:r>
              <a:rPr sz="2200" dirty="0">
                <a:latin typeface="Arial"/>
                <a:cs typeface="Arial"/>
              </a:rPr>
              <a:t>des Pro</a:t>
            </a:r>
            <a:r>
              <a:rPr sz="2200" spc="5" dirty="0">
                <a:latin typeface="Arial"/>
                <a:cs typeface="Arial"/>
              </a:rPr>
              <a:t>j</a:t>
            </a:r>
            <a:r>
              <a:rPr sz="2200" dirty="0">
                <a:latin typeface="Arial"/>
                <a:cs typeface="Arial"/>
              </a:rPr>
              <a:t>ektberichtes und </a:t>
            </a:r>
            <a:r>
              <a:rPr lang="de-DE" sz="2200" dirty="0">
                <a:latin typeface="Arial"/>
                <a:cs typeface="Arial"/>
              </a:rPr>
              <a:t>w</a:t>
            </a:r>
            <a:r>
              <a:rPr sz="2200" dirty="0" err="1">
                <a:latin typeface="Arial"/>
                <a:cs typeface="Arial"/>
              </a:rPr>
              <a:t>eiterer</a:t>
            </a:r>
            <a:r>
              <a:rPr sz="2200" spc="15" dirty="0">
                <a:latin typeface="Arial"/>
                <a:cs typeface="Arial"/>
              </a:rPr>
              <a:t> </a:t>
            </a:r>
            <a:r>
              <a:rPr sz="2200" dirty="0" err="1">
                <a:latin typeface="Arial"/>
                <a:cs typeface="Arial"/>
              </a:rPr>
              <a:t>Artikel</a:t>
            </a:r>
            <a:r>
              <a:rPr lang="de-DE" sz="2200" dirty="0">
                <a:latin typeface="Arial"/>
                <a:cs typeface="Arial"/>
              </a:rPr>
              <a:t> durch den VKM</a:t>
            </a:r>
            <a:r>
              <a:rPr sz="2200" dirty="0">
                <a:latin typeface="Arial"/>
                <a:cs typeface="Arial"/>
              </a:rPr>
              <a:t> VKM</a:t>
            </a:r>
            <a:endParaRPr lang="de-DE" sz="2200" dirty="0">
              <a:latin typeface="Arial"/>
              <a:cs typeface="Arial"/>
            </a:endParaRPr>
          </a:p>
          <a:p>
            <a:pPr marL="355600" marR="1363980" indent="-342900">
              <a:lnSpc>
                <a:spcPct val="100000"/>
              </a:lnSpc>
              <a:spcBef>
                <a:spcPts val="575"/>
              </a:spcBef>
              <a:buFont typeface="Arial"/>
              <a:buChar char="•"/>
              <a:tabLst>
                <a:tab pos="356235" algn="l"/>
              </a:tabLst>
            </a:pPr>
            <a:endParaRPr lang="de-DE" sz="2200" dirty="0">
              <a:latin typeface="Arial"/>
              <a:cs typeface="Arial"/>
            </a:endParaRPr>
          </a:p>
          <a:p>
            <a:pPr marL="12700" marR="1363980">
              <a:lnSpc>
                <a:spcPct val="100000"/>
              </a:lnSpc>
              <a:spcBef>
                <a:spcPts val="575"/>
              </a:spcBef>
              <a:tabLst>
                <a:tab pos="356235" algn="l"/>
              </a:tabLst>
            </a:pPr>
            <a:r>
              <a:rPr lang="de-DE" dirty="0">
                <a:latin typeface="Arial"/>
                <a:cs typeface="Arial"/>
              </a:rPr>
              <a:t>*in Anlehnung an  Prinz 2016</a:t>
            </a:r>
          </a:p>
          <a:p>
            <a:pPr marL="12700" marR="1363980">
              <a:lnSpc>
                <a:spcPct val="100000"/>
              </a:lnSpc>
              <a:spcBef>
                <a:spcPts val="575"/>
              </a:spcBef>
              <a:tabLst>
                <a:tab pos="356235" algn="l"/>
              </a:tabLst>
            </a:pPr>
            <a:endParaRPr lang="de-DE" dirty="0">
              <a:latin typeface="Arial"/>
              <a:cs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368DC34-8C08-4831-9535-9AC1D65F0E45}"/>
              </a:ext>
            </a:extLst>
          </p:cNvPr>
          <p:cNvSpPr>
            <a:spLocks noGrp="1"/>
          </p:cNvSpPr>
          <p:nvPr>
            <p:ph type="title"/>
          </p:nvPr>
        </p:nvSpPr>
        <p:spPr/>
        <p:txBody>
          <a:bodyPr/>
          <a:lstStyle/>
          <a:p>
            <a:r>
              <a:rPr lang="de-DE" sz="3600" b="1" dirty="0">
                <a:latin typeface="Arial" panose="020B0604020202020204" pitchFamily="34" charset="0"/>
                <a:cs typeface="Arial" panose="020B0604020202020204" pitchFamily="34" charset="0"/>
              </a:rPr>
              <a:t>Qualitativer Ansatz</a:t>
            </a:r>
          </a:p>
        </p:txBody>
      </p:sp>
      <p:sp>
        <p:nvSpPr>
          <p:cNvPr id="3" name="Inhaltsplatzhalter 2">
            <a:extLst>
              <a:ext uri="{FF2B5EF4-FFF2-40B4-BE49-F238E27FC236}">
                <a16:creationId xmlns:a16="http://schemas.microsoft.com/office/drawing/2014/main" id="{876231FC-5E95-4C8D-9FFB-8F68C6C29D88}"/>
              </a:ext>
            </a:extLst>
          </p:cNvPr>
          <p:cNvSpPr>
            <a:spLocks noGrp="1"/>
          </p:cNvSpPr>
          <p:nvPr>
            <p:ph idx="1"/>
          </p:nvPr>
        </p:nvSpPr>
        <p:spPr/>
        <p:txBody>
          <a:bodyPr/>
          <a:lstStyle/>
          <a:p>
            <a:r>
              <a:rPr lang="de-DE" sz="2000" dirty="0">
                <a:latin typeface="Arial" panose="020B0604020202020204" pitchFamily="34" charset="0"/>
                <a:cs typeface="Arial" panose="020B0604020202020204" pitchFamily="34" charset="0"/>
              </a:rPr>
              <a:t>„Manchmal befragt man nur wenige Personen zu einem Thema.</a:t>
            </a:r>
          </a:p>
          <a:p>
            <a:r>
              <a:rPr lang="de-DE" sz="2000" dirty="0">
                <a:latin typeface="Arial" panose="020B0604020202020204" pitchFamily="34" charset="0"/>
                <a:cs typeface="Arial" panose="020B0604020202020204" pitchFamily="34" charset="0"/>
              </a:rPr>
              <a:t>Aber dann spricht man sehr lange mit den Personen über dieses Thema.</a:t>
            </a:r>
          </a:p>
          <a:p>
            <a:r>
              <a:rPr lang="de-DE" sz="2000" dirty="0">
                <a:latin typeface="Arial" panose="020B0604020202020204" pitchFamily="34" charset="0"/>
                <a:cs typeface="Arial" panose="020B0604020202020204" pitchFamily="34" charset="0"/>
              </a:rPr>
              <a:t>Das nennt man einen </a:t>
            </a:r>
            <a:r>
              <a:rPr lang="de-DE" sz="2000" b="1" dirty="0">
                <a:latin typeface="Arial" panose="020B0604020202020204" pitchFamily="34" charset="0"/>
                <a:cs typeface="Arial" panose="020B0604020202020204" pitchFamily="34" charset="0"/>
              </a:rPr>
              <a:t>qualitativen Ansatz</a:t>
            </a:r>
            <a:r>
              <a:rPr lang="de-DE" sz="2000" dirty="0">
                <a:latin typeface="Arial" panose="020B0604020202020204" pitchFamily="34" charset="0"/>
                <a:cs typeface="Arial" panose="020B0604020202020204" pitchFamily="34" charset="0"/>
              </a:rPr>
              <a:t>.</a:t>
            </a:r>
          </a:p>
          <a:p>
            <a:r>
              <a:rPr lang="de-DE" sz="2000" b="1" dirty="0">
                <a:latin typeface="Arial" panose="020B0604020202020204" pitchFamily="34" charset="0"/>
                <a:cs typeface="Arial" panose="020B0604020202020204" pitchFamily="34" charset="0"/>
              </a:rPr>
              <a:t>Qualitativ</a:t>
            </a:r>
            <a:r>
              <a:rPr lang="de-DE" sz="2000" dirty="0">
                <a:latin typeface="Arial" panose="020B0604020202020204" pitchFamily="34" charset="0"/>
                <a:cs typeface="Arial" panose="020B0604020202020204" pitchFamily="34" charset="0"/>
              </a:rPr>
              <a:t> ist ein schweres Wort.</a:t>
            </a:r>
          </a:p>
          <a:p>
            <a:r>
              <a:rPr lang="de-DE" sz="2000" dirty="0">
                <a:latin typeface="Arial" panose="020B0604020202020204" pitchFamily="34" charset="0"/>
                <a:cs typeface="Arial" panose="020B0604020202020204" pitchFamily="34" charset="0"/>
              </a:rPr>
              <a:t>Es bedeutet: so ist etwas</a:t>
            </a:r>
          </a:p>
          <a:p>
            <a:r>
              <a:rPr lang="de-DE" sz="2000" dirty="0">
                <a:latin typeface="Arial" panose="020B0604020202020204" pitchFamily="34" charset="0"/>
                <a:cs typeface="Arial" panose="020B0604020202020204" pitchFamily="34" charset="0"/>
              </a:rPr>
              <a:t>Oder: gründlich.</a:t>
            </a:r>
          </a:p>
          <a:p>
            <a:r>
              <a:rPr lang="de-DE" sz="2000" dirty="0">
                <a:latin typeface="Arial" panose="020B0604020202020204" pitchFamily="34" charset="0"/>
                <a:cs typeface="Arial" panose="020B0604020202020204" pitchFamily="34" charset="0"/>
              </a:rPr>
              <a:t>Bei einem </a:t>
            </a:r>
            <a:r>
              <a:rPr lang="de-DE" sz="2000" b="1" dirty="0">
                <a:latin typeface="Arial" panose="020B0604020202020204" pitchFamily="34" charset="0"/>
                <a:cs typeface="Arial" panose="020B0604020202020204" pitchFamily="34" charset="0"/>
              </a:rPr>
              <a:t>qualitativen Ansatz</a:t>
            </a:r>
            <a:r>
              <a:rPr lang="de-DE" sz="2000" dirty="0">
                <a:latin typeface="Arial" panose="020B0604020202020204" pitchFamily="34" charset="0"/>
                <a:cs typeface="Arial" panose="020B0604020202020204" pitchFamily="34" charset="0"/>
              </a:rPr>
              <a:t> geht es darum:</a:t>
            </a:r>
          </a:p>
          <a:p>
            <a:r>
              <a:rPr lang="de-DE" sz="2000" dirty="0">
                <a:latin typeface="Arial" panose="020B0604020202020204" pitchFamily="34" charset="0"/>
                <a:cs typeface="Arial" panose="020B0604020202020204" pitchFamily="34" charset="0"/>
              </a:rPr>
              <a:t>Man spricht mit wenigen Menschen sehr lange über ein Thema. </a:t>
            </a:r>
          </a:p>
          <a:p>
            <a:r>
              <a:rPr lang="de-DE" sz="2000" dirty="0">
                <a:latin typeface="Arial" panose="020B0604020202020204" pitchFamily="34" charset="0"/>
                <a:cs typeface="Arial" panose="020B0604020202020204" pitchFamily="34" charset="0"/>
              </a:rPr>
              <a:t>Zum Beispiel:</a:t>
            </a:r>
          </a:p>
          <a:p>
            <a:r>
              <a:rPr lang="de-DE" sz="2000" dirty="0">
                <a:latin typeface="Arial" panose="020B0604020202020204" pitchFamily="34" charset="0"/>
                <a:cs typeface="Arial" panose="020B0604020202020204" pitchFamily="34" charset="0"/>
              </a:rPr>
              <a:t>Man spricht sehr lange mit 10 Menschen mit Behinderungen:</a:t>
            </a:r>
          </a:p>
          <a:p>
            <a:r>
              <a:rPr lang="de-DE" sz="2000" dirty="0">
                <a:latin typeface="Arial" panose="020B0604020202020204" pitchFamily="34" charset="0"/>
                <a:cs typeface="Arial" panose="020B0604020202020204" pitchFamily="34" charset="0"/>
              </a:rPr>
              <a:t>Wo können sie gut mit-machen.</a:t>
            </a:r>
          </a:p>
          <a:p>
            <a:r>
              <a:rPr lang="de-DE" sz="2000" dirty="0">
                <a:latin typeface="Arial" panose="020B0604020202020204" pitchFamily="34" charset="0"/>
                <a:cs typeface="Arial" panose="020B0604020202020204" pitchFamily="34" charset="0"/>
              </a:rPr>
              <a:t>Wo werden sie ausgeschlossen.“</a:t>
            </a:r>
          </a:p>
          <a:p>
            <a:pPr marL="0" indent="0">
              <a:buNone/>
            </a:pPr>
            <a:endParaRPr lang="de-DE" sz="2000" dirty="0">
              <a:latin typeface="Arial" panose="020B0604020202020204" pitchFamily="34" charset="0"/>
              <a:cs typeface="Arial" panose="020B0604020202020204" pitchFamily="34" charset="0"/>
            </a:endParaRPr>
          </a:p>
          <a:p>
            <a:endParaRPr lang="de-DE" dirty="0"/>
          </a:p>
        </p:txBody>
      </p:sp>
    </p:spTree>
    <p:extLst>
      <p:ext uri="{BB962C8B-B14F-4D97-AF65-F5344CB8AC3E}">
        <p14:creationId xmlns:p14="http://schemas.microsoft.com/office/powerpoint/2010/main" val="27177404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b="1" dirty="0">
                <a:latin typeface="Arial" charset="0"/>
                <a:ea typeface="Arial" charset="0"/>
                <a:cs typeface="Arial" charset="0"/>
              </a:rPr>
              <a:t>Stichprobenwahl</a:t>
            </a:r>
          </a:p>
        </p:txBody>
      </p:sp>
      <p:sp>
        <p:nvSpPr>
          <p:cNvPr id="3" name="Inhaltsplatzhalter 2"/>
          <p:cNvSpPr>
            <a:spLocks noGrp="1"/>
          </p:cNvSpPr>
          <p:nvPr>
            <p:ph idx="1"/>
          </p:nvPr>
        </p:nvSpPr>
        <p:spPr>
          <a:xfrm>
            <a:off x="430696" y="1066800"/>
            <a:ext cx="8229600" cy="4525963"/>
          </a:xfrm>
        </p:spPr>
        <p:txBody>
          <a:bodyPr>
            <a:normAutofit/>
          </a:bodyPr>
          <a:lstStyle/>
          <a:p>
            <a:r>
              <a:rPr lang="de-DE" sz="2000" dirty="0">
                <a:latin typeface="Arial" panose="020B0604020202020204" pitchFamily="34" charset="0"/>
                <a:cs typeface="Arial" panose="020B0604020202020204" pitchFamily="34" charset="0"/>
              </a:rPr>
              <a:t>Möglichst unterschiedliche Lebenssituationen</a:t>
            </a:r>
          </a:p>
          <a:p>
            <a:r>
              <a:rPr lang="de-DE" sz="2000" dirty="0">
                <a:latin typeface="Arial" panose="020B0604020202020204" pitchFamily="34" charset="0"/>
                <a:cs typeface="Arial" panose="020B0604020202020204" pitchFamily="34" charset="0"/>
              </a:rPr>
              <a:t>Auswahl aus dem Mitgliederregister des VKM </a:t>
            </a:r>
          </a:p>
          <a:p>
            <a:pPr lvl="1"/>
            <a:r>
              <a:rPr lang="de-DE" sz="2000" dirty="0">
                <a:latin typeface="Arial" panose="020B0604020202020204" pitchFamily="34" charset="0"/>
                <a:cs typeface="Arial" panose="020B0604020202020204" pitchFamily="34" charset="0"/>
              </a:rPr>
              <a:t>nach Geschlecht, Diagnosen, geographische Verteilung, Stadt-Lan</a:t>
            </a:r>
            <a:r>
              <a:rPr lang="de-DE" sz="1600" dirty="0">
                <a:latin typeface="Arial" panose="020B0604020202020204" pitchFamily="34" charset="0"/>
                <a:cs typeface="Arial" panose="020B0604020202020204" pitchFamily="34" charset="0"/>
              </a:rPr>
              <a:t>d </a:t>
            </a:r>
          </a:p>
          <a:p>
            <a:r>
              <a:rPr lang="de-DE" sz="2000" dirty="0">
                <a:latin typeface="Arial" panose="020B0604020202020204" pitchFamily="34" charset="0"/>
                <a:cs typeface="Arial" panose="020B0604020202020204" pitchFamily="34" charset="0"/>
              </a:rPr>
              <a:t>Altersverteilung: </a:t>
            </a:r>
          </a:p>
          <a:p>
            <a:pPr lvl="1"/>
            <a:r>
              <a:rPr lang="de-DE" sz="2000" dirty="0">
                <a:latin typeface="Arial" panose="020B0604020202020204" pitchFamily="34" charset="0"/>
                <a:cs typeface="Arial" panose="020B0604020202020204" pitchFamily="34" charset="0"/>
              </a:rPr>
              <a:t>Der älteste männliche Interviewpartner war zum Zeitpunkt der Interviews 62 Jahre, das Alter des jüngsten männlichen Befragen lag bei 48 Jahren. Der Altersdurchschnitt der Männer liegt bei durchschnittlich 58 Jahren.  </a:t>
            </a:r>
          </a:p>
          <a:p>
            <a:pPr lvl="1"/>
            <a:r>
              <a:rPr lang="de-DE" sz="2000" dirty="0">
                <a:latin typeface="Arial" panose="020B0604020202020204" pitchFamily="34" charset="0"/>
                <a:cs typeface="Arial" panose="020B0604020202020204" pitchFamily="34" charset="0"/>
              </a:rPr>
              <a:t>Die jüngste Interviewpartnerin war zum Zeitpunkt des Interviews 48 Jahre, die älteste wurde vor 61 Jahren geboren. Der Altersdurchschnitt der Frauen lag zum Zeitpunkt der Erhebung bei circa 56 Jahren.</a:t>
            </a:r>
          </a:p>
          <a:p>
            <a:endParaRPr lang="de-DE"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402430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E5716E96-E9DB-4A49-B958-E34D122C0734}"/>
              </a:ext>
            </a:extLst>
          </p:cNvPr>
          <p:cNvSpPr>
            <a:spLocks noGrp="1"/>
          </p:cNvSpPr>
          <p:nvPr>
            <p:ph type="title"/>
          </p:nvPr>
        </p:nvSpPr>
        <p:spPr/>
        <p:txBody>
          <a:bodyPr/>
          <a:lstStyle/>
          <a:p>
            <a:r>
              <a:rPr lang="de-DE" dirty="0">
                <a:latin typeface="Arial" panose="020B0604020202020204" pitchFamily="34" charset="0"/>
                <a:cs typeface="Arial" panose="020B0604020202020204" pitchFamily="34" charset="0"/>
              </a:rPr>
              <a:t>Ergebnisse</a:t>
            </a:r>
          </a:p>
        </p:txBody>
      </p:sp>
      <p:sp>
        <p:nvSpPr>
          <p:cNvPr id="5" name="Textplatzhalter 4">
            <a:extLst>
              <a:ext uri="{FF2B5EF4-FFF2-40B4-BE49-F238E27FC236}">
                <a16:creationId xmlns:a16="http://schemas.microsoft.com/office/drawing/2014/main" id="{0985E463-515C-413E-B970-9AB66C152270}"/>
              </a:ext>
            </a:extLst>
          </p:cNvPr>
          <p:cNvSpPr>
            <a:spLocks noGrp="1"/>
          </p:cNvSpPr>
          <p:nvPr>
            <p:ph type="body" idx="1"/>
          </p:nvPr>
        </p:nvSpPr>
        <p:spPr/>
        <p:txBody>
          <a:bodyPr/>
          <a:lstStyle/>
          <a:p>
            <a:endParaRPr lang="de-DE"/>
          </a:p>
        </p:txBody>
      </p:sp>
    </p:spTree>
    <p:extLst>
      <p:ext uri="{BB962C8B-B14F-4D97-AF65-F5344CB8AC3E}">
        <p14:creationId xmlns:p14="http://schemas.microsoft.com/office/powerpoint/2010/main" val="11241865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lvl="1" algn="l" rtl="0">
              <a:spcBef>
                <a:spcPct val="0"/>
              </a:spcBef>
            </a:pPr>
            <a:r>
              <a:rPr lang="de-DE" sz="3600" b="1" spc="-25" dirty="0">
                <a:solidFill>
                  <a:schemeClr val="tx2"/>
                </a:solidFill>
                <a:latin typeface="Arial "/>
                <a:ea typeface="Arial Hebrew" charset="-79"/>
                <a:cs typeface="Arial Hebrew" charset="-79"/>
              </a:rPr>
              <a:t>Sicht auf die eigene  Kleinwüchsigkeit </a:t>
            </a:r>
            <a:br>
              <a:rPr lang="de-DE" sz="2800" b="1" spc="-25" dirty="0">
                <a:solidFill>
                  <a:schemeClr val="tx2"/>
                </a:solidFill>
                <a:latin typeface="Arial "/>
                <a:ea typeface="Arial Hebrew" charset="-79"/>
                <a:cs typeface="Arial Hebrew" charset="-79"/>
              </a:rPr>
            </a:br>
            <a:endParaRPr lang="de-DE" sz="2800" b="1" dirty="0">
              <a:solidFill>
                <a:schemeClr val="tx2"/>
              </a:solidFill>
              <a:latin typeface="Arial "/>
              <a:ea typeface="Arial Hebrew" charset="-79"/>
              <a:cs typeface="Arial Hebrew" charset="-79"/>
            </a:endParaRPr>
          </a:p>
        </p:txBody>
      </p:sp>
      <p:sp>
        <p:nvSpPr>
          <p:cNvPr id="3" name="Inhaltsplatzhalter 2"/>
          <p:cNvSpPr>
            <a:spLocks noGrp="1"/>
          </p:cNvSpPr>
          <p:nvPr>
            <p:ph idx="1"/>
          </p:nvPr>
        </p:nvSpPr>
        <p:spPr/>
        <p:txBody>
          <a:bodyPr>
            <a:normAutofit/>
          </a:bodyPr>
          <a:lstStyle/>
          <a:p>
            <a:r>
              <a:rPr lang="de-DE" sz="2200" dirty="0">
                <a:latin typeface="Arial "/>
              </a:rPr>
              <a:t>Kurz gewachsen aber nicht behindert </a:t>
            </a:r>
          </a:p>
          <a:p>
            <a:r>
              <a:rPr lang="de-DE" sz="2200" dirty="0">
                <a:latin typeface="Arial "/>
              </a:rPr>
              <a:t>Momente, in welchen über Kleinwuchs als Behinderung nachgedacht gibt es:</a:t>
            </a:r>
          </a:p>
          <a:p>
            <a:pPr lvl="1"/>
            <a:r>
              <a:rPr lang="de-DE" sz="2200" dirty="0">
                <a:latin typeface="Arial "/>
              </a:rPr>
              <a:t>Situationen mit höhere Ausgaben</a:t>
            </a:r>
          </a:p>
          <a:p>
            <a:pPr lvl="1"/>
            <a:r>
              <a:rPr lang="de-DE" sz="2200" dirty="0">
                <a:latin typeface="Arial "/>
              </a:rPr>
              <a:t>Schwerbehindertenausweis</a:t>
            </a:r>
          </a:p>
          <a:p>
            <a:pPr lvl="1"/>
            <a:r>
              <a:rPr lang="de-DE" sz="2200" dirty="0">
                <a:latin typeface="Arial "/>
              </a:rPr>
              <a:t>weniger Anerkennung</a:t>
            </a:r>
          </a:p>
          <a:p>
            <a:pPr lvl="1"/>
            <a:r>
              <a:rPr lang="de-DE" sz="2200" dirty="0">
                <a:latin typeface="Arial "/>
              </a:rPr>
              <a:t>abqualifizierende Situationen durch Mitmenschen </a:t>
            </a:r>
          </a:p>
          <a:p>
            <a:endParaRPr lang="de-DE" sz="2200" dirty="0">
              <a:latin typeface="Arial "/>
            </a:endParaRPr>
          </a:p>
          <a:p>
            <a:r>
              <a:rPr lang="de-DE" sz="2200" b="1" dirty="0">
                <a:latin typeface="Arial "/>
              </a:rPr>
              <a:t>Im Alter verschiebt sich die Wahrnehmung. Kleinwuchs bedeutet auch Beeinträchtigung  </a:t>
            </a:r>
          </a:p>
        </p:txBody>
      </p:sp>
    </p:spTree>
    <p:extLst>
      <p:ext uri="{BB962C8B-B14F-4D97-AF65-F5344CB8AC3E}">
        <p14:creationId xmlns:p14="http://schemas.microsoft.com/office/powerpoint/2010/main" val="17408881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b="1" dirty="0">
                <a:latin typeface="Arial" charset="0"/>
                <a:ea typeface="Arial" charset="0"/>
                <a:cs typeface="Arial" charset="0"/>
              </a:rPr>
              <a:t>‚Behinderung‘ und Alter - Selbstbild</a:t>
            </a:r>
          </a:p>
        </p:txBody>
      </p:sp>
      <p:sp>
        <p:nvSpPr>
          <p:cNvPr id="3" name="Inhaltsplatzhalter 2"/>
          <p:cNvSpPr>
            <a:spLocks noGrp="1"/>
          </p:cNvSpPr>
          <p:nvPr>
            <p:ph idx="1"/>
          </p:nvPr>
        </p:nvSpPr>
        <p:spPr>
          <a:xfrm>
            <a:off x="838200" y="1066800"/>
            <a:ext cx="8229600" cy="4525963"/>
          </a:xfrm>
        </p:spPr>
        <p:txBody>
          <a:bodyPr>
            <a:noAutofit/>
          </a:bodyPr>
          <a:lstStyle/>
          <a:p>
            <a:r>
              <a:rPr lang="de-DE" sz="2000" dirty="0">
                <a:latin typeface="Arial" charset="0"/>
                <a:ea typeface="Arial" charset="0"/>
                <a:cs typeface="Arial" charset="0"/>
              </a:rPr>
              <a:t>Mit dem Altern nehmen Beschwerden zu</a:t>
            </a:r>
          </a:p>
          <a:p>
            <a:r>
              <a:rPr lang="de-DE" sz="2000" dirty="0">
                <a:latin typeface="Arial" charset="0"/>
                <a:ea typeface="Arial" charset="0"/>
                <a:cs typeface="Arial" charset="0"/>
              </a:rPr>
              <a:t>Damit ändert sich die Einstellung und der Blick: </a:t>
            </a:r>
          </a:p>
          <a:p>
            <a:pPr lvl="1"/>
            <a:r>
              <a:rPr lang="de-DE" sz="2000" dirty="0">
                <a:latin typeface="Arial" charset="0"/>
                <a:ea typeface="Arial" charset="0"/>
                <a:cs typeface="Arial" charset="0"/>
              </a:rPr>
              <a:t>Kleinwuchs wirkt sich auf die körperliche Funktionalität aus</a:t>
            </a:r>
          </a:p>
          <a:p>
            <a:pPr lvl="1"/>
            <a:r>
              <a:rPr lang="de-DE" sz="2000" dirty="0">
                <a:latin typeface="Arial" charset="0"/>
                <a:ea typeface="Arial" charset="0"/>
                <a:cs typeface="Arial" charset="0"/>
              </a:rPr>
              <a:t>auf die eigenen Selbständigkeitsbestrebungen und den damit einhergehenden Über- und Fehlbelastungen der körperlichen Kräfte </a:t>
            </a:r>
          </a:p>
          <a:p>
            <a:endParaRPr lang="de-DE" sz="2000" dirty="0">
              <a:latin typeface="Arial" charset="0"/>
              <a:ea typeface="Arial" charset="0"/>
              <a:cs typeface="Arial" charset="0"/>
            </a:endParaRPr>
          </a:p>
          <a:p>
            <a:r>
              <a:rPr lang="de-DE" sz="2000" dirty="0">
                <a:latin typeface="Arial" charset="0"/>
                <a:ea typeface="Arial" charset="0"/>
                <a:cs typeface="Arial" charset="0"/>
              </a:rPr>
              <a:t>im Rückblick hätten sich die Befragten </a:t>
            </a:r>
          </a:p>
          <a:p>
            <a:pPr lvl="1"/>
            <a:r>
              <a:rPr lang="de-DE" sz="2000" dirty="0">
                <a:latin typeface="Arial" charset="0"/>
                <a:ea typeface="Arial" charset="0"/>
                <a:cs typeface="Arial" charset="0"/>
              </a:rPr>
              <a:t>mehr Aufklärung über Gesundheitsrisiken im Zusammenhang mit dem Kleinwuchs und entsprechende präventive Maßnahmen dem körperlichen Kräfteabbau gegenüber gewünscht</a:t>
            </a:r>
          </a:p>
        </p:txBody>
      </p:sp>
    </p:spTree>
    <p:extLst>
      <p:ext uri="{BB962C8B-B14F-4D97-AF65-F5344CB8AC3E}">
        <p14:creationId xmlns:p14="http://schemas.microsoft.com/office/powerpoint/2010/main" val="35422831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3600" b="1" dirty="0">
                <a:latin typeface="Arial" panose="020B0604020202020204" pitchFamily="34" charset="0"/>
                <a:cs typeface="Arial" panose="020B0604020202020204" pitchFamily="34" charset="0"/>
              </a:rPr>
              <a:t>Barrieren</a:t>
            </a:r>
            <a:br>
              <a:rPr lang="de-DE" sz="3600" dirty="0">
                <a:latin typeface="Arial" panose="020B0604020202020204" pitchFamily="34" charset="0"/>
                <a:cs typeface="Arial" panose="020B0604020202020204" pitchFamily="34" charset="0"/>
              </a:rPr>
            </a:br>
            <a:endParaRPr lang="de-DE" sz="3600" dirty="0"/>
          </a:p>
        </p:txBody>
      </p:sp>
      <p:sp>
        <p:nvSpPr>
          <p:cNvPr id="3" name="Inhaltsplatzhalter 2"/>
          <p:cNvSpPr>
            <a:spLocks noGrp="1"/>
          </p:cNvSpPr>
          <p:nvPr>
            <p:ph idx="1"/>
          </p:nvPr>
        </p:nvSpPr>
        <p:spPr>
          <a:xfrm>
            <a:off x="762000" y="1219200"/>
            <a:ext cx="8229600" cy="4525963"/>
          </a:xfrm>
        </p:spPr>
        <p:txBody>
          <a:bodyPr/>
          <a:lstStyle/>
          <a:p>
            <a:r>
              <a:rPr lang="de-DE" sz="2400" dirty="0">
                <a:latin typeface="Arial" panose="020B0604020202020204" pitchFamily="34" charset="0"/>
                <a:cs typeface="Arial" panose="020B0604020202020204" pitchFamily="34" charset="0"/>
              </a:rPr>
              <a:t>Was fehlt </a:t>
            </a:r>
          </a:p>
          <a:p>
            <a:pPr lvl="1"/>
            <a:r>
              <a:rPr lang="de-DE" sz="2000" dirty="0">
                <a:latin typeface="Arial" panose="020B0604020202020204" pitchFamily="34" charset="0"/>
                <a:cs typeface="Arial" panose="020B0604020202020204" pitchFamily="34" charset="0"/>
              </a:rPr>
              <a:t>Wissen über Kleinwuchs bei Ärzt_innen,   </a:t>
            </a:r>
            <a:r>
              <a:rPr lang="de-DE" sz="2000" dirty="0" err="1">
                <a:latin typeface="Arial" panose="020B0604020202020204" pitchFamily="34" charset="0"/>
                <a:cs typeface="Arial" panose="020B0604020202020204" pitchFamily="34" charset="0"/>
              </a:rPr>
              <a:t>Therapeut_innen</a:t>
            </a:r>
            <a:r>
              <a:rPr lang="de-DE" sz="2000" dirty="0">
                <a:latin typeface="Arial" panose="020B0604020202020204" pitchFamily="34" charset="0"/>
                <a:cs typeface="Arial" panose="020B0604020202020204" pitchFamily="34" charset="0"/>
              </a:rPr>
              <a:t>, Kursleiter_innen</a:t>
            </a:r>
          </a:p>
          <a:p>
            <a:pPr lvl="1"/>
            <a:r>
              <a:rPr lang="de-DE" sz="2000" dirty="0">
                <a:latin typeface="Arial" panose="020B0604020202020204" pitchFamily="34" charset="0"/>
                <a:cs typeface="Arial" panose="020B0604020202020204" pitchFamily="34" charset="0"/>
              </a:rPr>
              <a:t>ein barrierefreier Zugang bzw. eine barrierefreie Umgebung für kleinwüchsige   Menschen zu und in Einrichtungen</a:t>
            </a:r>
          </a:p>
          <a:p>
            <a:pPr lvl="1"/>
            <a:r>
              <a:rPr lang="de-DE" sz="2000" dirty="0">
                <a:latin typeface="Arial" panose="020B0604020202020204" pitchFamily="34" charset="0"/>
                <a:cs typeface="Arial" panose="020B0604020202020204" pitchFamily="34" charset="0"/>
              </a:rPr>
              <a:t>- angepasste Untersuchungs- / Reha- / Sport-Technik</a:t>
            </a:r>
          </a:p>
          <a:p>
            <a:pPr lvl="1"/>
            <a:r>
              <a:rPr lang="de-DE" sz="2000" dirty="0">
                <a:latin typeface="Arial" panose="020B0604020202020204" pitchFamily="34" charset="0"/>
                <a:cs typeface="Arial" panose="020B0604020202020204" pitchFamily="34" charset="0"/>
              </a:rPr>
              <a:t>- individuell angepasste präventiv-therapeutische Angebote (Therapien, Kurse)</a:t>
            </a:r>
          </a:p>
          <a:p>
            <a:endParaRPr lang="de-DE" sz="1800" dirty="0"/>
          </a:p>
        </p:txBody>
      </p:sp>
    </p:spTree>
    <p:extLst>
      <p:ext uri="{BB962C8B-B14F-4D97-AF65-F5344CB8AC3E}">
        <p14:creationId xmlns:p14="http://schemas.microsoft.com/office/powerpoint/2010/main" val="11976769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pPr lvl="1" algn="l" rtl="0">
              <a:spcBef>
                <a:spcPct val="0"/>
              </a:spcBef>
            </a:pPr>
            <a:r>
              <a:rPr lang="de-DE" sz="3600" b="1" spc="-25" dirty="0">
                <a:solidFill>
                  <a:schemeClr val="tx2"/>
                </a:solidFill>
                <a:latin typeface="Arial" charset="0"/>
                <a:ea typeface="Arial" charset="0"/>
                <a:cs typeface="Arial" charset="0"/>
              </a:rPr>
              <a:t>Alltag und Gesundheit </a:t>
            </a:r>
            <a:br>
              <a:rPr lang="de-DE" sz="2800" b="1" spc="-25" dirty="0">
                <a:solidFill>
                  <a:schemeClr val="tx2"/>
                </a:solidFill>
                <a:latin typeface="Arial" charset="0"/>
                <a:ea typeface="Arial" charset="0"/>
                <a:cs typeface="Arial" charset="0"/>
              </a:rPr>
            </a:br>
            <a:endParaRPr lang="de-DE" sz="2800" b="1" dirty="0">
              <a:solidFill>
                <a:schemeClr val="tx2"/>
              </a:solidFill>
              <a:latin typeface="Arial" charset="0"/>
              <a:ea typeface="Arial" charset="0"/>
              <a:cs typeface="Arial" charset="0"/>
            </a:endParaRPr>
          </a:p>
        </p:txBody>
      </p:sp>
      <p:sp>
        <p:nvSpPr>
          <p:cNvPr id="3" name="Inhaltsplatzhalter 2"/>
          <p:cNvSpPr>
            <a:spLocks noGrp="1"/>
          </p:cNvSpPr>
          <p:nvPr>
            <p:ph idx="1"/>
          </p:nvPr>
        </p:nvSpPr>
        <p:spPr>
          <a:xfrm>
            <a:off x="381000" y="1066800"/>
            <a:ext cx="8229600" cy="4525963"/>
          </a:xfrm>
        </p:spPr>
        <p:txBody>
          <a:bodyPr>
            <a:normAutofit/>
          </a:bodyPr>
          <a:lstStyle/>
          <a:p>
            <a:r>
              <a:rPr lang="de-DE" sz="2200" dirty="0">
                <a:latin typeface="Arial" panose="020B0604020202020204" pitchFamily="34" charset="0"/>
                <a:cs typeface="Arial" panose="020B0604020202020204" pitchFamily="34" charset="0"/>
              </a:rPr>
              <a:t>Bewältigung physischer Gesundheitsprobleme der Bewegungsfähigkeit seit der Kindheit/frühem Erwachsenenalter </a:t>
            </a:r>
          </a:p>
          <a:p>
            <a:r>
              <a:rPr lang="de-DE" sz="2200" dirty="0">
                <a:latin typeface="Arial" panose="020B0604020202020204" pitchFamily="34" charset="0"/>
                <a:cs typeface="Arial" panose="020B0604020202020204" pitchFamily="34" charset="0"/>
              </a:rPr>
              <a:t>Vorzeitiger Alterseintritt / Renteneintrittsalter durch körperliche Über- und Fehlbelastungen aufgrund geringer Kenntnisse Betroffener über kleinwuchsspezifische Gesundheitsprobleme und Normalitätsanpassung</a:t>
            </a:r>
          </a:p>
          <a:p>
            <a:pPr>
              <a:buFont typeface="Wingdings"/>
              <a:buChar char="à"/>
            </a:pPr>
            <a:r>
              <a:rPr lang="de-DE" sz="2200" dirty="0">
                <a:latin typeface="Arial" panose="020B0604020202020204" pitchFamily="34" charset="0"/>
                <a:cs typeface="Arial" panose="020B0604020202020204" pitchFamily="34" charset="0"/>
                <a:sym typeface="Wingdings" panose="05000000000000000000" pitchFamily="2" charset="2"/>
              </a:rPr>
              <a:t>Schwierigkeiten im Alltag</a:t>
            </a:r>
          </a:p>
          <a:p>
            <a:pPr>
              <a:buFont typeface="Wingdings"/>
              <a:buChar char="à"/>
            </a:pPr>
            <a:r>
              <a:rPr lang="de-DE" sz="2200" dirty="0">
                <a:latin typeface="Arial" panose="020B0604020202020204" pitchFamily="34" charset="0"/>
                <a:cs typeface="Arial" panose="020B0604020202020204" pitchFamily="34" charset="0"/>
                <a:sym typeface="Wingdings" panose="05000000000000000000" pitchFamily="2" charset="2"/>
              </a:rPr>
              <a:t>Vorzeitige Beendung des Arbeits- und Berufslebens</a:t>
            </a:r>
          </a:p>
          <a:p>
            <a:pPr>
              <a:buFont typeface="Wingdings"/>
              <a:buChar char="à"/>
            </a:pPr>
            <a:r>
              <a:rPr lang="de-DE" sz="2200" dirty="0">
                <a:latin typeface="Arial" panose="020B0604020202020204" pitchFamily="34" charset="0"/>
                <a:cs typeface="Arial" panose="020B0604020202020204" pitchFamily="34" charset="0"/>
                <a:sym typeface="Wingdings" panose="05000000000000000000" pitchFamily="2" charset="2"/>
              </a:rPr>
              <a:t>Einschränkungen an der Teilhabe am Leben in der Gesellschaft </a:t>
            </a:r>
            <a:endParaRPr lang="de-DE"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723496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de-DE" sz="3600" b="1" dirty="0">
                <a:latin typeface="Arial "/>
              </a:rPr>
              <a:t>Alltag und Gesundheit 2/2</a:t>
            </a:r>
          </a:p>
        </p:txBody>
      </p:sp>
      <p:sp>
        <p:nvSpPr>
          <p:cNvPr id="3" name="Inhaltsplatzhalter 2"/>
          <p:cNvSpPr>
            <a:spLocks noGrp="1"/>
          </p:cNvSpPr>
          <p:nvPr>
            <p:ph idx="1"/>
          </p:nvPr>
        </p:nvSpPr>
        <p:spPr/>
        <p:txBody>
          <a:bodyPr>
            <a:normAutofit/>
          </a:bodyPr>
          <a:lstStyle/>
          <a:p>
            <a:r>
              <a:rPr lang="de-DE" sz="2400" dirty="0">
                <a:latin typeface="Arial" panose="020B0604020202020204" pitchFamily="34" charset="0"/>
                <a:cs typeface="Arial" panose="020B0604020202020204" pitchFamily="34" charset="0"/>
                <a:sym typeface="Wingdings" panose="05000000000000000000" pitchFamily="2" charset="2"/>
              </a:rPr>
              <a:t>Verzicht auf Tätigkeiten, weil diese körperlich zu anstrengend sind</a:t>
            </a:r>
          </a:p>
          <a:p>
            <a:r>
              <a:rPr lang="de-DE" sz="2400" dirty="0">
                <a:latin typeface="Arial" panose="020B0604020202020204" pitchFamily="34" charset="0"/>
                <a:cs typeface="Arial" panose="020B0604020202020204" pitchFamily="34" charset="0"/>
                <a:sym typeface="Wingdings" panose="05000000000000000000" pitchFamily="2" charset="2"/>
              </a:rPr>
              <a:t>Tätigkeiten dauern länger, führen schneller zur Ermüdung  - hoher Organisationsgrad </a:t>
            </a:r>
          </a:p>
          <a:p>
            <a:r>
              <a:rPr lang="de-DE" sz="2400" dirty="0">
                <a:latin typeface="Arial" panose="020B0604020202020204" pitchFamily="34" charset="0"/>
                <a:cs typeface="Arial" panose="020B0604020202020204" pitchFamily="34" charset="0"/>
                <a:sym typeface="Wingdings" panose="05000000000000000000" pitchFamily="2" charset="2"/>
              </a:rPr>
              <a:t>Einschränkungen an der Teilhabe am Leben in der Gesellschaft</a:t>
            </a:r>
          </a:p>
          <a:p>
            <a:pPr marL="0" indent="0">
              <a:buNone/>
            </a:pPr>
            <a:endParaRPr lang="de-DE" sz="2400" dirty="0">
              <a:latin typeface="Arial" panose="020B0604020202020204" pitchFamily="34" charset="0"/>
              <a:cs typeface="Arial" panose="020B0604020202020204" pitchFamily="34" charset="0"/>
              <a:sym typeface="Wingdings" panose="05000000000000000000" pitchFamily="2" charset="2"/>
            </a:endParaRPr>
          </a:p>
          <a:p>
            <a:pPr marL="0" indent="0" algn="ctr">
              <a:buNone/>
            </a:pPr>
            <a:endParaRPr lang="de-DE" dirty="0"/>
          </a:p>
          <a:p>
            <a:pPr marL="0" indent="0">
              <a:buNone/>
            </a:pPr>
            <a:endParaRPr lang="de-DE" dirty="0"/>
          </a:p>
          <a:p>
            <a:endParaRPr lang="de-DE" dirty="0"/>
          </a:p>
        </p:txBody>
      </p:sp>
    </p:spTree>
    <p:extLst>
      <p:ext uri="{BB962C8B-B14F-4D97-AF65-F5344CB8AC3E}">
        <p14:creationId xmlns:p14="http://schemas.microsoft.com/office/powerpoint/2010/main" val="10586119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3600" b="1" dirty="0">
                <a:latin typeface="Arial" panose="020B0604020202020204" pitchFamily="34" charset="0"/>
                <a:cs typeface="Arial" panose="020B0604020202020204" pitchFamily="34" charset="0"/>
              </a:rPr>
              <a:t>Schlussfolgerung</a:t>
            </a:r>
          </a:p>
        </p:txBody>
      </p:sp>
      <p:sp>
        <p:nvSpPr>
          <p:cNvPr id="3" name="Inhaltsplatzhalter 2"/>
          <p:cNvSpPr>
            <a:spLocks noGrp="1"/>
          </p:cNvSpPr>
          <p:nvPr>
            <p:ph idx="1"/>
          </p:nvPr>
        </p:nvSpPr>
        <p:spPr/>
        <p:txBody>
          <a:bodyPr/>
          <a:lstStyle/>
          <a:p>
            <a:r>
              <a:rPr lang="de-DE" dirty="0">
                <a:latin typeface="Arial" panose="020B0604020202020204" pitchFamily="34" charset="0"/>
                <a:cs typeface="Arial" panose="020B0604020202020204" pitchFamily="34" charset="0"/>
              </a:rPr>
              <a:t>„</a:t>
            </a:r>
            <a:r>
              <a:rPr lang="de-DE" sz="2400" dirty="0">
                <a:latin typeface="Arial" panose="020B0604020202020204" pitchFamily="34" charset="0"/>
                <a:cs typeface="Arial" panose="020B0604020202020204" pitchFamily="34" charset="0"/>
              </a:rPr>
              <a:t>Wichtig …ist…, dass Menschen mit Kleinwuchs eine bestimmte an ihre speziellen Bedürfnisse angepasste Umwelt brauchen, welche vom allgemeinen Begriff der Barrierefreiheit, welche oft rollstuhlgerechte Ausstattung meint, abweicht. </a:t>
            </a:r>
          </a:p>
          <a:p>
            <a:endParaRPr lang="de-DE" sz="2400" dirty="0">
              <a:latin typeface="Arial" panose="020B0604020202020204" pitchFamily="34" charset="0"/>
              <a:cs typeface="Arial" panose="020B0604020202020204" pitchFamily="34" charset="0"/>
            </a:endParaRPr>
          </a:p>
          <a:p>
            <a:r>
              <a:rPr lang="de-DE" sz="2400" dirty="0">
                <a:latin typeface="Arial" panose="020B0604020202020204" pitchFamily="34" charset="0"/>
                <a:cs typeface="Arial" panose="020B0604020202020204" pitchFamily="34" charset="0"/>
              </a:rPr>
              <a:t>Deshalb wäre die Ausrichtung der (Medizin) -technik im Sinne eines Universal Designs begrüßenswert.“</a:t>
            </a:r>
          </a:p>
          <a:p>
            <a:endParaRPr lang="de-DE" dirty="0"/>
          </a:p>
        </p:txBody>
      </p:sp>
    </p:spTree>
    <p:extLst>
      <p:ext uri="{BB962C8B-B14F-4D97-AF65-F5344CB8AC3E}">
        <p14:creationId xmlns:p14="http://schemas.microsoft.com/office/powerpoint/2010/main" val="10047788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3600" b="1" dirty="0">
                <a:latin typeface="Arial" panose="020B0604020202020204" pitchFamily="34" charset="0"/>
                <a:cs typeface="Arial" panose="020B0604020202020204" pitchFamily="34" charset="0"/>
              </a:rPr>
              <a:t>Was ist mit den Ergebnissen geschehen?</a:t>
            </a:r>
          </a:p>
        </p:txBody>
      </p:sp>
      <p:pic>
        <p:nvPicPr>
          <p:cNvPr id="4" name="Picture 2" descr="Abbildung der Broschüre Älter werden mit Kleinwuchs"/>
          <p:cNvPicPr>
            <a:picLocks noChangeAspect="1" noChangeArrowheads="1"/>
          </p:cNvPicPr>
          <p:nvPr/>
        </p:nvPicPr>
        <p:blipFill rotWithShape="1">
          <a:blip r:embed="rId2">
            <a:extLst>
              <a:ext uri="{28A0092B-C50C-407E-A947-70E740481C1C}">
                <a14:useLocalDpi xmlns:a14="http://schemas.microsoft.com/office/drawing/2010/main" val="0"/>
              </a:ext>
            </a:extLst>
          </a:blip>
          <a:srcRect l="2365"/>
          <a:stretch/>
        </p:blipFill>
        <p:spPr bwMode="auto">
          <a:xfrm>
            <a:off x="4267200" y="2057400"/>
            <a:ext cx="2019978" cy="2825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Inhaltsplatzhalter 4">
            <a:extLst>
              <a:ext uri="{FF2B5EF4-FFF2-40B4-BE49-F238E27FC236}">
                <a16:creationId xmlns:a16="http://schemas.microsoft.com/office/drawing/2014/main" id="{9FD2622C-BFB7-4033-92BF-A8B8F8BEEB42}"/>
              </a:ext>
            </a:extLst>
          </p:cNvPr>
          <p:cNvSpPr>
            <a:spLocks noGrp="1"/>
          </p:cNvSpPr>
          <p:nvPr>
            <p:ph idx="1"/>
          </p:nvPr>
        </p:nvSpPr>
        <p:spPr>
          <a:xfrm>
            <a:off x="1143000" y="2057400"/>
            <a:ext cx="7543800" cy="4068769"/>
          </a:xfrm>
        </p:spPr>
        <p:txBody>
          <a:bodyPr/>
          <a:lstStyle/>
          <a:p>
            <a:endParaRPr lang="de-DE" dirty="0"/>
          </a:p>
        </p:txBody>
      </p:sp>
    </p:spTree>
    <p:extLst>
      <p:ext uri="{BB962C8B-B14F-4D97-AF65-F5344CB8AC3E}">
        <p14:creationId xmlns:p14="http://schemas.microsoft.com/office/powerpoint/2010/main" val="11682442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04800" y="152400"/>
            <a:ext cx="8229600" cy="1143000"/>
          </a:xfrm>
        </p:spPr>
        <p:txBody>
          <a:bodyPr/>
          <a:lstStyle/>
          <a:p>
            <a:r>
              <a:rPr lang="de-DE" sz="2800" b="1" dirty="0">
                <a:latin typeface="Arial" charset="0"/>
                <a:ea typeface="Arial" charset="0"/>
                <a:cs typeface="Arial" charset="0"/>
              </a:rPr>
              <a:t>Literatur</a:t>
            </a:r>
          </a:p>
        </p:txBody>
      </p:sp>
      <p:sp>
        <p:nvSpPr>
          <p:cNvPr id="3" name="Inhaltsplatzhalter 2"/>
          <p:cNvSpPr>
            <a:spLocks noGrp="1"/>
          </p:cNvSpPr>
          <p:nvPr>
            <p:ph idx="1"/>
          </p:nvPr>
        </p:nvSpPr>
        <p:spPr>
          <a:xfrm>
            <a:off x="152400" y="870087"/>
            <a:ext cx="8610600" cy="5835513"/>
          </a:xfrm>
        </p:spPr>
        <p:txBody>
          <a:bodyPr>
            <a:normAutofit fontScale="62500" lnSpcReduction="20000"/>
          </a:bodyPr>
          <a:lstStyle/>
          <a:p>
            <a:r>
              <a:rPr lang="de-DE" sz="2900" dirty="0">
                <a:latin typeface="Arial" panose="020B0604020202020204" pitchFamily="34" charset="0"/>
                <a:ea typeface="Arial" charset="0"/>
                <a:cs typeface="Arial" panose="020B0604020202020204" pitchFamily="34" charset="0"/>
              </a:rPr>
              <a:t>Behrisch, B. (2014). „Ein Stück normale Beziehung“. Zum Alltag mit Körperbehinderung in Paarbeziehungen. Bielefeld: </a:t>
            </a:r>
            <a:r>
              <a:rPr lang="de-DE" sz="2900" dirty="0" err="1">
                <a:latin typeface="Arial" panose="020B0604020202020204" pitchFamily="34" charset="0"/>
                <a:ea typeface="Arial" charset="0"/>
                <a:cs typeface="Arial" panose="020B0604020202020204" pitchFamily="34" charset="0"/>
              </a:rPr>
              <a:t>transcript</a:t>
            </a:r>
            <a:endParaRPr lang="de-DE" sz="2900" dirty="0">
              <a:latin typeface="Arial" panose="020B0604020202020204" pitchFamily="34" charset="0"/>
              <a:ea typeface="Arial" charset="0"/>
              <a:cs typeface="Arial" panose="020B0604020202020204" pitchFamily="34" charset="0"/>
            </a:endParaRPr>
          </a:p>
          <a:p>
            <a:r>
              <a:rPr lang="de-DE" sz="2900" dirty="0">
                <a:latin typeface="Arial" panose="020B0604020202020204" pitchFamily="34" charset="0"/>
                <a:ea typeface="Arial" charset="0"/>
                <a:cs typeface="Arial" panose="020B0604020202020204" pitchFamily="34" charset="0"/>
              </a:rPr>
              <a:t>Bundesministerium für Arbeit und Sozialordnung (2001). Kleinwüchsige Menschen in Ausbildung und Beruf – eine besondere Situation. Bonn.</a:t>
            </a:r>
          </a:p>
          <a:p>
            <a:r>
              <a:rPr lang="de-DE" sz="2900" dirty="0">
                <a:latin typeface="Arial" panose="020B0604020202020204" pitchFamily="34" charset="0"/>
                <a:ea typeface="Arial" charset="0"/>
                <a:cs typeface="Arial" panose="020B0604020202020204" pitchFamily="34" charset="0"/>
              </a:rPr>
              <a:t>Kruse, A. u.a. (2012). Contergan. Wiederholt durchzuführende Befragung zu Problemen, speziellen Bedarfen und Versorgungsdefiziten von </a:t>
            </a:r>
            <a:r>
              <a:rPr lang="de-DE" sz="2900" dirty="0" err="1">
                <a:latin typeface="Arial" panose="020B0604020202020204" pitchFamily="34" charset="0"/>
                <a:ea typeface="Arial" charset="0"/>
                <a:cs typeface="Arial" panose="020B0604020202020204" pitchFamily="34" charset="0"/>
              </a:rPr>
              <a:t>contergangeschädigten</a:t>
            </a:r>
            <a:r>
              <a:rPr lang="de-DE" sz="2900" dirty="0">
                <a:latin typeface="Arial" panose="020B0604020202020204" pitchFamily="34" charset="0"/>
                <a:ea typeface="Arial" charset="0"/>
                <a:cs typeface="Arial" panose="020B0604020202020204" pitchFamily="34" charset="0"/>
              </a:rPr>
              <a:t> Menschen. Endbericht an die </a:t>
            </a:r>
            <a:r>
              <a:rPr lang="de-DE" sz="2900" dirty="0" err="1">
                <a:latin typeface="Arial" panose="020B0604020202020204" pitchFamily="34" charset="0"/>
                <a:ea typeface="Arial" charset="0"/>
                <a:cs typeface="Arial" panose="020B0604020202020204" pitchFamily="34" charset="0"/>
              </a:rPr>
              <a:t>Conterganstiftung</a:t>
            </a:r>
            <a:r>
              <a:rPr lang="de-DE" sz="2900" dirty="0">
                <a:latin typeface="Arial" panose="020B0604020202020204" pitchFamily="34" charset="0"/>
                <a:ea typeface="Arial" charset="0"/>
                <a:cs typeface="Arial" panose="020B0604020202020204" pitchFamily="34" charset="0"/>
              </a:rPr>
              <a:t> für behinderte Menschen. Heidelberg: Institut für Gerontologie der Ruprecht Karls Universität. Verfügbar unter: http://www.conterganstiftung.de/download/Contergan_Endbericht_Universitaet_Heidelberg.pdf [17.12.2013].</a:t>
            </a:r>
          </a:p>
          <a:p>
            <a:r>
              <a:rPr lang="de-DE" sz="2900" dirty="0">
                <a:latin typeface="Arial" panose="020B0604020202020204" pitchFamily="34" charset="0"/>
                <a:ea typeface="Arial" charset="0"/>
                <a:cs typeface="Arial" panose="020B0604020202020204" pitchFamily="34" charset="0"/>
              </a:rPr>
              <a:t>Prinz, A.C. (2016). Dynamiken des Alter(</a:t>
            </a:r>
            <a:r>
              <a:rPr lang="de-DE" sz="2900" dirty="0" err="1">
                <a:latin typeface="Arial" panose="020B0604020202020204" pitchFamily="34" charset="0"/>
                <a:ea typeface="Arial" charset="0"/>
                <a:cs typeface="Arial" panose="020B0604020202020204" pitchFamily="34" charset="0"/>
              </a:rPr>
              <a:t>n</a:t>
            </a:r>
            <a:r>
              <a:rPr lang="de-DE" sz="2900" dirty="0">
                <a:latin typeface="Arial" panose="020B0604020202020204" pitchFamily="34" charset="0"/>
                <a:ea typeface="Arial" charset="0"/>
                <a:cs typeface="Arial" panose="020B0604020202020204" pitchFamily="34" charset="0"/>
              </a:rPr>
              <a:t>)s von Menschen mit Kleinwuchs. Die partizipative Forschung als Chance und Herausforderung, in: </a:t>
            </a:r>
            <a:r>
              <a:rPr lang="de-DE" sz="2900" dirty="0" err="1">
                <a:latin typeface="Arial" panose="020B0604020202020204" pitchFamily="34" charset="0"/>
                <a:ea typeface="Arial" charset="0"/>
                <a:cs typeface="Arial" panose="020B0604020202020204" pitchFamily="34" charset="0"/>
              </a:rPr>
              <a:t>Wintzer</a:t>
            </a:r>
            <a:r>
              <a:rPr lang="de-DE" sz="2900" dirty="0">
                <a:latin typeface="Arial" panose="020B0604020202020204" pitchFamily="34" charset="0"/>
                <a:ea typeface="Arial" charset="0"/>
                <a:cs typeface="Arial" panose="020B0604020202020204" pitchFamily="34" charset="0"/>
              </a:rPr>
              <a:t>, Jeannine (Hrsg.): Herausforderungen meistern. Auf den Spuren qualitativer Sozialforschung von Studierenden für Studierende. Heidelberg: Springer.</a:t>
            </a:r>
          </a:p>
          <a:p>
            <a:r>
              <a:rPr lang="de-DE" sz="2900" dirty="0">
                <a:latin typeface="Arial" panose="020B0604020202020204" pitchFamily="34" charset="0"/>
                <a:ea typeface="Arial" charset="0"/>
                <a:cs typeface="Arial" panose="020B0604020202020204" pitchFamily="34" charset="0"/>
              </a:rPr>
              <a:t>Shakespeare, T. / Wright, M. / Thompson, S. (2007). A </a:t>
            </a:r>
            <a:r>
              <a:rPr lang="de-DE" sz="2900" dirty="0" err="1">
                <a:latin typeface="Arial" panose="020B0604020202020204" pitchFamily="34" charset="0"/>
                <a:ea typeface="Arial" charset="0"/>
                <a:cs typeface="Arial" panose="020B0604020202020204" pitchFamily="34" charset="0"/>
              </a:rPr>
              <a:t>small</a:t>
            </a:r>
            <a:r>
              <a:rPr lang="de-DE" sz="2900" dirty="0">
                <a:latin typeface="Arial" panose="020B0604020202020204" pitchFamily="34" charset="0"/>
                <a:ea typeface="Arial" charset="0"/>
                <a:cs typeface="Arial" panose="020B0604020202020204" pitchFamily="34" charset="0"/>
              </a:rPr>
              <a:t> matter </a:t>
            </a:r>
            <a:r>
              <a:rPr lang="de-DE" sz="2900" dirty="0" err="1">
                <a:latin typeface="Arial" panose="020B0604020202020204" pitchFamily="34" charset="0"/>
                <a:ea typeface="Arial" charset="0"/>
                <a:cs typeface="Arial" panose="020B0604020202020204" pitchFamily="34" charset="0"/>
              </a:rPr>
              <a:t>of</a:t>
            </a:r>
            <a:r>
              <a:rPr lang="de-DE" sz="2900" dirty="0">
                <a:latin typeface="Arial" panose="020B0604020202020204" pitchFamily="34" charset="0"/>
                <a:ea typeface="Arial" charset="0"/>
                <a:cs typeface="Arial" panose="020B0604020202020204" pitchFamily="34" charset="0"/>
              </a:rPr>
              <a:t> </a:t>
            </a:r>
            <a:r>
              <a:rPr lang="de-DE" sz="2900" dirty="0" err="1">
                <a:latin typeface="Arial" panose="020B0604020202020204" pitchFamily="34" charset="0"/>
                <a:ea typeface="Arial" charset="0"/>
                <a:cs typeface="Arial" panose="020B0604020202020204" pitchFamily="34" charset="0"/>
              </a:rPr>
              <a:t>eq</a:t>
            </a:r>
            <a:r>
              <a:rPr lang="en-US" sz="2900" dirty="0" err="1">
                <a:latin typeface="Arial" panose="020B0604020202020204" pitchFamily="34" charset="0"/>
                <a:ea typeface="Arial" charset="0"/>
                <a:cs typeface="Arial" panose="020B0604020202020204" pitchFamily="34" charset="0"/>
              </a:rPr>
              <a:t>uality</a:t>
            </a:r>
            <a:r>
              <a:rPr lang="en-US" sz="2900" dirty="0">
                <a:latin typeface="Arial" panose="020B0604020202020204" pitchFamily="34" charset="0"/>
                <a:ea typeface="Arial" charset="0"/>
                <a:cs typeface="Arial" panose="020B0604020202020204" pitchFamily="34" charset="0"/>
              </a:rPr>
              <a:t>. Living with restricted growth. Newcastle University. </a:t>
            </a:r>
            <a:r>
              <a:rPr lang="de-DE" sz="2900" dirty="0">
                <a:latin typeface="Arial" panose="020B0604020202020204" pitchFamily="34" charset="0"/>
                <a:ea typeface="Arial" charset="0"/>
                <a:cs typeface="Arial" panose="020B0604020202020204" pitchFamily="34" charset="0"/>
              </a:rPr>
              <a:t>Verfügbar unter: http://www.restrictedgrowth.co.uk/resources/A+Small+Matter+of+Equality.pdf [17.12.2013].</a:t>
            </a:r>
          </a:p>
          <a:p>
            <a:r>
              <a:rPr lang="de-DE" sz="2900" dirty="0">
                <a:latin typeface="Arial" panose="020B0604020202020204" pitchFamily="34" charset="0"/>
                <a:ea typeface="Arial" charset="0"/>
                <a:cs typeface="Arial" panose="020B0604020202020204" pitchFamily="34" charset="0"/>
              </a:rPr>
              <a:t>Witzel, A. (2000). Das problemzentrierte Interview. In: Forum Qualitative Sozialforschung, Jg. 1, Nr. 1. Verfügbar unter: http://www.qualitative- research.net/</a:t>
            </a:r>
            <a:r>
              <a:rPr lang="de-DE" sz="2900" dirty="0" err="1">
                <a:latin typeface="Arial" panose="020B0604020202020204" pitchFamily="34" charset="0"/>
                <a:ea typeface="Arial" charset="0"/>
                <a:cs typeface="Arial" panose="020B0604020202020204" pitchFamily="34" charset="0"/>
              </a:rPr>
              <a:t>index.php</a:t>
            </a:r>
            <a:r>
              <a:rPr lang="de-DE" sz="2900" dirty="0">
                <a:latin typeface="Arial" panose="020B0604020202020204" pitchFamily="34" charset="0"/>
                <a:ea typeface="Arial" charset="0"/>
                <a:cs typeface="Arial" panose="020B0604020202020204" pitchFamily="34" charset="0"/>
              </a:rPr>
              <a:t>/</a:t>
            </a:r>
            <a:r>
              <a:rPr lang="de-DE" sz="2900" dirty="0" err="1">
                <a:latin typeface="Arial" panose="020B0604020202020204" pitchFamily="34" charset="0"/>
                <a:ea typeface="Arial" charset="0"/>
                <a:cs typeface="Arial" panose="020B0604020202020204" pitchFamily="34" charset="0"/>
              </a:rPr>
              <a:t>fqs</a:t>
            </a:r>
            <a:r>
              <a:rPr lang="de-DE" sz="2900" dirty="0">
                <a:latin typeface="Arial" panose="020B0604020202020204" pitchFamily="34" charset="0"/>
                <a:ea typeface="Arial" charset="0"/>
                <a:cs typeface="Arial" panose="020B0604020202020204" pitchFamily="34" charset="0"/>
              </a:rPr>
              <a:t>/</a:t>
            </a:r>
            <a:r>
              <a:rPr lang="de-DE" sz="2900" dirty="0" err="1">
                <a:latin typeface="Arial" panose="020B0604020202020204" pitchFamily="34" charset="0"/>
                <a:ea typeface="Arial" charset="0"/>
                <a:cs typeface="Arial" panose="020B0604020202020204" pitchFamily="34" charset="0"/>
              </a:rPr>
              <a:t>article</a:t>
            </a:r>
            <a:r>
              <a:rPr lang="de-DE" sz="2900" dirty="0">
                <a:latin typeface="Arial" panose="020B0604020202020204" pitchFamily="34" charset="0"/>
                <a:ea typeface="Arial" charset="0"/>
                <a:cs typeface="Arial" panose="020B0604020202020204" pitchFamily="34" charset="0"/>
              </a:rPr>
              <a:t>/</a:t>
            </a:r>
            <a:r>
              <a:rPr lang="de-DE" sz="2900" dirty="0" err="1">
                <a:latin typeface="Arial" panose="020B0604020202020204" pitchFamily="34" charset="0"/>
                <a:ea typeface="Arial" charset="0"/>
                <a:cs typeface="Arial" panose="020B0604020202020204" pitchFamily="34" charset="0"/>
              </a:rPr>
              <a:t>view</a:t>
            </a:r>
            <a:r>
              <a:rPr lang="de-DE" sz="2900" dirty="0">
                <a:latin typeface="Arial" panose="020B0604020202020204" pitchFamily="34" charset="0"/>
                <a:ea typeface="Arial" charset="0"/>
                <a:cs typeface="Arial" panose="020B0604020202020204" pitchFamily="34" charset="0"/>
              </a:rPr>
              <a:t>/1132/2519 [24.01.2014]</a:t>
            </a:r>
          </a:p>
          <a:p>
            <a:r>
              <a:rPr lang="de-DE" sz="2900" dirty="0">
                <a:latin typeface="Arial" panose="020B0604020202020204" pitchFamily="34" charset="0"/>
                <a:ea typeface="Arial" charset="0"/>
                <a:cs typeface="Arial" panose="020B0604020202020204" pitchFamily="34" charset="0"/>
              </a:rPr>
              <a:t>Glaser, B. G. / </a:t>
            </a:r>
            <a:r>
              <a:rPr lang="de-DE" sz="2900" dirty="0" err="1">
                <a:latin typeface="Arial" panose="020B0604020202020204" pitchFamily="34" charset="0"/>
                <a:ea typeface="Arial" charset="0"/>
                <a:cs typeface="Arial" panose="020B0604020202020204" pitchFamily="34" charset="0"/>
              </a:rPr>
              <a:t>Strauss</a:t>
            </a:r>
            <a:r>
              <a:rPr lang="de-DE" sz="2900" dirty="0">
                <a:latin typeface="Arial" panose="020B0604020202020204" pitchFamily="34" charset="0"/>
                <a:ea typeface="Arial" charset="0"/>
                <a:cs typeface="Arial" panose="020B0604020202020204" pitchFamily="34" charset="0"/>
              </a:rPr>
              <a:t>,  A. L. (1998). </a:t>
            </a:r>
            <a:r>
              <a:rPr lang="de-DE" sz="2900" dirty="0" err="1">
                <a:latin typeface="Arial" panose="020B0604020202020204" pitchFamily="34" charset="0"/>
                <a:ea typeface="Arial" charset="0"/>
                <a:cs typeface="Arial" panose="020B0604020202020204" pitchFamily="34" charset="0"/>
              </a:rPr>
              <a:t>Grounded</a:t>
            </a:r>
            <a:r>
              <a:rPr lang="de-DE" sz="2900" dirty="0">
                <a:latin typeface="Arial" panose="020B0604020202020204" pitchFamily="34" charset="0"/>
                <a:ea typeface="Arial" charset="0"/>
                <a:cs typeface="Arial" panose="020B0604020202020204" pitchFamily="34" charset="0"/>
              </a:rPr>
              <a:t> </a:t>
            </a:r>
            <a:r>
              <a:rPr lang="de-DE" sz="2900" dirty="0" err="1">
                <a:latin typeface="Arial" panose="020B0604020202020204" pitchFamily="34" charset="0"/>
                <a:ea typeface="Arial" charset="0"/>
                <a:cs typeface="Arial" panose="020B0604020202020204" pitchFamily="34" charset="0"/>
              </a:rPr>
              <a:t>Theory</a:t>
            </a:r>
            <a:r>
              <a:rPr lang="de-DE" sz="2900" dirty="0">
                <a:latin typeface="Arial" panose="020B0604020202020204" pitchFamily="34" charset="0"/>
                <a:ea typeface="Arial" charset="0"/>
                <a:cs typeface="Arial" panose="020B0604020202020204" pitchFamily="34" charset="0"/>
              </a:rPr>
              <a:t>. Strategien </a:t>
            </a:r>
          </a:p>
          <a:p>
            <a:pPr marL="0" indent="0">
              <a:buNone/>
            </a:pPr>
            <a:r>
              <a:rPr lang="de-DE" sz="2900">
                <a:latin typeface="Arial" panose="020B0604020202020204" pitchFamily="34" charset="0"/>
                <a:ea typeface="Arial" charset="0"/>
                <a:cs typeface="Arial" panose="020B0604020202020204" pitchFamily="34" charset="0"/>
              </a:rPr>
              <a:t>     qualitativer </a:t>
            </a:r>
            <a:r>
              <a:rPr lang="de-DE" sz="2900" dirty="0">
                <a:latin typeface="Arial" panose="020B0604020202020204" pitchFamily="34" charset="0"/>
                <a:ea typeface="Arial" charset="0"/>
                <a:cs typeface="Arial" panose="020B0604020202020204" pitchFamily="34" charset="0"/>
              </a:rPr>
              <a:t>Forschung. Bern.</a:t>
            </a:r>
          </a:p>
          <a:p>
            <a:endParaRPr lang="de-DE" dirty="0"/>
          </a:p>
        </p:txBody>
      </p:sp>
    </p:spTree>
    <p:extLst>
      <p:ext uri="{BB962C8B-B14F-4D97-AF65-F5344CB8AC3E}">
        <p14:creationId xmlns:p14="http://schemas.microsoft.com/office/powerpoint/2010/main" val="1398794845"/>
      </p:ext>
    </p:extLst>
  </p:cSld>
  <p:clrMapOvr>
    <a:masterClrMapping/>
  </p:clrMapOvr>
</p:sld>
</file>

<file path=ppt/theme/theme1.xml><?xml version="1.0" encoding="utf-8"?>
<a:theme xmlns:a="http://schemas.openxmlformats.org/drawingml/2006/main" name="Leere Präsentation">
  <a:themeElements>
    <a:clrScheme name="Leere Prä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eere Präsentation">
      <a:majorFont>
        <a:latin typeface="Times"/>
        <a:ea typeface=""/>
        <a:cs typeface=""/>
      </a:majorFont>
      <a:minorFont>
        <a:latin typeface="Times"/>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400" b="0"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400" b="0" i="0" u="none" strike="noStrike" cap="none" normalizeH="0" baseline="0" smtClean="0">
            <a:ln>
              <a:noFill/>
            </a:ln>
            <a:solidFill>
              <a:schemeClr val="tx2"/>
            </a:solidFill>
            <a:effectLst/>
            <a:latin typeface="Arial" charset="0"/>
          </a:defRPr>
        </a:defPPr>
      </a:lstStyle>
    </a:lnDef>
  </a:objectDefaults>
  <a:extraClrSchemeLst>
    <a:extraClrScheme>
      <a:clrScheme name="Leere Prä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Leere Prä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Leere Prä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Leere Prä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Leere Prä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Leere Prä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Leere Prä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Leere Prä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Leere Prä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Leere Prä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Leere Prä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Leere Prä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0</TotalTime>
  <Words>1612</Words>
  <Application>Microsoft Office PowerPoint</Application>
  <PresentationFormat>Bildschirmpräsentation (4:3)</PresentationFormat>
  <Paragraphs>212</Paragraphs>
  <Slides>31</Slides>
  <Notes>11</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31</vt:i4>
      </vt:variant>
    </vt:vector>
  </HeadingPairs>
  <TitlesOfParts>
    <vt:vector size="37" baseType="lpstr">
      <vt:lpstr>Arial</vt:lpstr>
      <vt:lpstr>Arial </vt:lpstr>
      <vt:lpstr>Calibri</vt:lpstr>
      <vt:lpstr>Times</vt:lpstr>
      <vt:lpstr>Wingdings</vt:lpstr>
      <vt:lpstr>Leere Präsentation</vt:lpstr>
      <vt:lpstr>Teilhabe und Teilhabeforschung  - was und wie wird da geforscht?   Beispielprojekt:  Älter werden mit Kleinwuchs, Anforderungen an Präventionsmaßnahmen 24.01.2020</vt:lpstr>
      <vt:lpstr>Teilhabe  Aktions-Bündnis Teilhabe-Forschung Das ist eine Kurz-Fassung von der Gründungs-Erklärung vom  Aktions-Bündnis Teilhabe-Forschung.    </vt:lpstr>
      <vt:lpstr>Teilhabe</vt:lpstr>
      <vt:lpstr>TeilhabeForschung </vt:lpstr>
      <vt:lpstr>Bei der Teilhabe-Forschung wird überlegt: </vt:lpstr>
      <vt:lpstr>Teilhabeforschung untersucht Barrieren</vt:lpstr>
      <vt:lpstr>Teilhabe-Forschung bedeutet: </vt:lpstr>
      <vt:lpstr>Die Teilhabe-Forschung schaut: </vt:lpstr>
      <vt:lpstr>Die Teilhabe-Forschung untersucht:</vt:lpstr>
      <vt:lpstr>Beispiel  Ein gemeinsames Projekt des Bundesselbsthilfe-Verbandes Kleinwüchsiger Menschen e.V. (VKM)  und des Instituts Mensch, Ethik und Wissenschaft (IMEW)  </vt:lpstr>
      <vt:lpstr>Projektteam</vt:lpstr>
      <vt:lpstr>Vorbereitung</vt:lpstr>
      <vt:lpstr>Forschung und Veröffentlichung</vt:lpstr>
      <vt:lpstr>Vom Problem zur Frage </vt:lpstr>
      <vt:lpstr>Anliegen des VKM </vt:lpstr>
      <vt:lpstr>Ursprüngliche Projektskizze</vt:lpstr>
      <vt:lpstr>Veränderungen der Fragestellung</vt:lpstr>
      <vt:lpstr>Antrag an die Krankenkasse</vt:lpstr>
      <vt:lpstr>Wie haben wir geforscht  Weiterentwicklung eines Vortrags  von Birgit Behrisch und Alicia Prinz </vt:lpstr>
      <vt:lpstr>Wie wurde geforscht (Methoden) Wo gab es Partizipation* </vt:lpstr>
      <vt:lpstr>Qualitativer Ansatz</vt:lpstr>
      <vt:lpstr>Stichprobenwahl</vt:lpstr>
      <vt:lpstr>Ergebnisse</vt:lpstr>
      <vt:lpstr>Sicht auf die eigene  Kleinwüchsigkeit  </vt:lpstr>
      <vt:lpstr>‚Behinderung‘ und Alter - Selbstbild</vt:lpstr>
      <vt:lpstr>Barrieren </vt:lpstr>
      <vt:lpstr>Alltag und Gesundheit  </vt:lpstr>
      <vt:lpstr>Alltag und Gesundheit 2/2</vt:lpstr>
      <vt:lpstr>Schlussfolgerung</vt:lpstr>
      <vt:lpstr>Was ist mit den Ergebnissen geschehen?</vt:lpstr>
      <vt:lpstr>Literatur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subject>UN-Konvention über die Rechte von Menschen mit Behinderungen</dc:subject>
  <dc:creator>Grüber</dc:creator>
  <cp:lastModifiedBy>Yvonne Dörschel</cp:lastModifiedBy>
  <cp:revision>81</cp:revision>
  <cp:lastPrinted>2017-03-09T13:25:32Z</cp:lastPrinted>
  <dcterms:created xsi:type="dcterms:W3CDTF">2017-03-09T10:49:15Z</dcterms:created>
  <dcterms:modified xsi:type="dcterms:W3CDTF">2020-01-23T19:06:55Z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2014-11-25T00:00:00Z</vt:filetime>
  </property>
  <property fmtid="{D5CDD505-2E9C-101B-9397-08002B2CF9AE}" pid="3" name="LastSaved">
    <vt:filetime>2017-03-09T00:00:00Z</vt:filetime>
  </property>
</Properties>
</file>