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3" r:id="rId2"/>
  </p:sldMasterIdLst>
  <p:notesMasterIdLst>
    <p:notesMasterId r:id="rId21"/>
  </p:notesMasterIdLst>
  <p:sldIdLst>
    <p:sldId id="273" r:id="rId3"/>
    <p:sldId id="257" r:id="rId4"/>
    <p:sldId id="259" r:id="rId5"/>
    <p:sldId id="284" r:id="rId6"/>
    <p:sldId id="303" r:id="rId7"/>
    <p:sldId id="291" r:id="rId8"/>
    <p:sldId id="262" r:id="rId9"/>
    <p:sldId id="290" r:id="rId10"/>
    <p:sldId id="268" r:id="rId11"/>
    <p:sldId id="281" r:id="rId12"/>
    <p:sldId id="288" r:id="rId13"/>
    <p:sldId id="263" r:id="rId14"/>
    <p:sldId id="304" r:id="rId15"/>
    <p:sldId id="287" r:id="rId16"/>
    <p:sldId id="269" r:id="rId17"/>
    <p:sldId id="270" r:id="rId18"/>
    <p:sldId id="271" r:id="rId19"/>
    <p:sldId id="301" r:id="rId20"/>
  </p:sldIdLst>
  <p:sldSz cx="9144000" cy="6858000" type="screen4x3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333C"/>
    <a:srgbClr val="D44711"/>
    <a:srgbClr val="D447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66392" autoAdjust="0"/>
  </p:normalViewPr>
  <p:slideViewPr>
    <p:cSldViewPr snapToGrid="0">
      <p:cViewPr varScale="1">
        <p:scale>
          <a:sx n="57" d="100"/>
          <a:sy n="57" d="100"/>
        </p:scale>
        <p:origin x="2083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4870" cy="502755"/>
          </a:xfrm>
          <a:prstGeom prst="rect">
            <a:avLst/>
          </a:prstGeom>
        </p:spPr>
        <p:txBody>
          <a:bodyPr vert="horz" lIns="92044" tIns="46021" rIns="92044" bIns="46021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901701" y="0"/>
            <a:ext cx="2984870" cy="502755"/>
          </a:xfrm>
          <a:prstGeom prst="rect">
            <a:avLst/>
          </a:prstGeom>
        </p:spPr>
        <p:txBody>
          <a:bodyPr vert="horz" lIns="92044" tIns="46021" rIns="92044" bIns="46021" rtlCol="0"/>
          <a:lstStyle>
            <a:lvl1pPr algn="r">
              <a:defRPr sz="1200"/>
            </a:lvl1pPr>
          </a:lstStyle>
          <a:p>
            <a:fld id="{CD497B14-3EC7-4478-BA6D-090AD62AB73C}" type="datetimeFigureOut">
              <a:rPr lang="de-DE" smtClean="0"/>
              <a:t>21.01.2020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89038" y="1254125"/>
            <a:ext cx="45100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44" tIns="46021" rIns="92044" bIns="46021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2044" tIns="46021" rIns="92044" bIns="46021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2" y="9517548"/>
            <a:ext cx="2984870" cy="502754"/>
          </a:xfrm>
          <a:prstGeom prst="rect">
            <a:avLst/>
          </a:prstGeom>
        </p:spPr>
        <p:txBody>
          <a:bodyPr vert="horz" lIns="92044" tIns="46021" rIns="92044" bIns="46021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901701" y="9517548"/>
            <a:ext cx="2984870" cy="502754"/>
          </a:xfrm>
          <a:prstGeom prst="rect">
            <a:avLst/>
          </a:prstGeom>
        </p:spPr>
        <p:txBody>
          <a:bodyPr vert="horz" lIns="92044" tIns="46021" rIns="92044" bIns="46021" rtlCol="0" anchor="b"/>
          <a:lstStyle>
            <a:lvl1pPr algn="r">
              <a:defRPr sz="1200"/>
            </a:lvl1pPr>
          </a:lstStyle>
          <a:p>
            <a:fld id="{5D4F5A9A-4E98-42D6-9BD7-5E71B867DB6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87399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 stellt sich vor und entschuldigt Eileen</a:t>
            </a:r>
          </a:p>
          <a:p>
            <a:r>
              <a:rPr lang="de-DE" dirty="0"/>
              <a:t>Azize stellt erst sich und dann die Forschungsfrage vor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9970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6720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  <a:p>
            <a:r>
              <a:rPr lang="de-DE" dirty="0"/>
              <a:t>Barrieren: „… (vorhandene oder fehlende) Faktoren in der Umwelt einer Person, welche die Funktionsfähigkeit einschränken und Behinderung schaffen.“ </a:t>
            </a:r>
            <a:r>
              <a:rPr lang="de-DE" sz="1100" dirty="0"/>
              <a:t>(WHO 2005, S. 147)</a:t>
            </a:r>
          </a:p>
          <a:p>
            <a:r>
              <a:rPr lang="de-DE" dirty="0"/>
              <a:t>Barrierefreiheit: „Barrierefrei sind … gestaltete Lebensbereiche, wenn sie für behinderte Menschen in der allgemein üblichen Weise, ohne besondere Erschwernis und grundsätzlich ohne fremde Hilfe auffindbar, zugänglich und nutzbar sind.“ </a:t>
            </a:r>
            <a:r>
              <a:rPr lang="de-DE" sz="1100" dirty="0"/>
              <a:t>§4 Behindertengleichstellungsgesetz</a:t>
            </a:r>
          </a:p>
          <a:p>
            <a:r>
              <a:rPr lang="de-DE" dirty="0"/>
              <a:t>Angemessene Vorkehrungen: für „Menschen mit speziellen oder seltenen Beeinträchtigungen […], deren konkrete Situation von bestehenden Zugänglichkeitsstandards nicht erfasst“ werden (Deutsches Institut für Menschenrechte 2015, S. 4)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40391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891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9291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6547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5170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dirty="0"/>
              <a:t>Thomas: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Kennenlernen </a:t>
            </a:r>
            <a:r>
              <a:rPr lang="de-DE" dirty="0" err="1"/>
              <a:t>Nordbahnstrasse</a:t>
            </a:r>
            <a:endParaRPr lang="de-D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wiedergetroffen beim Aktionsbündnis, gefragt, ob Zusammenarbeit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Ab Oktober 2017 angefangen Studie zu planen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Inhalte gemeinsam festgelegt, Azize macht Entwürfe, Entwürfe gemeinsam überarbeitet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Kellerkinder haben personelle Ressourcen bereit gestellt und mitfinanziert &amp; Erspartes von Azize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März 2018 Ethikantrag eingereicht </a:t>
            </a:r>
            <a:r>
              <a:rPr lang="de-DE" dirty="0">
                <a:sym typeface="Wingdings" panose="05000000000000000000" pitchFamily="2" charset="2"/>
              </a:rPr>
              <a:t> Machtverhältnisse (Zeit und Geld)</a:t>
            </a:r>
            <a:endParaRPr lang="de-D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e-DE" dirty="0"/>
              <a:t>Eileen als Co-Moderatorin in den Fokusgruppen, hat Protokoll geschrieben und ihre Bachelorarbeit zur „Barrierefreien Gestaltung von Fokusgruppen“ eingebettet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06423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18080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Azize</a:t>
            </a: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Respektvolle soziale Beziehungen in Unternehmen: akzeptierenden Haltung prägt soziale Beziehungen</a:t>
            </a:r>
          </a:p>
          <a:p>
            <a:r>
              <a:rPr lang="de-DE" dirty="0">
                <a:solidFill>
                  <a:srgbClr val="11333C"/>
                </a:solidFill>
              </a:rPr>
              <a:t>Passende Arbeitsaufgabe: </a:t>
            </a:r>
            <a:r>
              <a:rPr lang="de-DE" dirty="0"/>
              <a:t>Anforderungen entsprechen den Fähigkeiten und sind anpassbar</a:t>
            </a:r>
            <a:endParaRPr lang="de-DE" dirty="0">
              <a:solidFill>
                <a:srgbClr val="11333C"/>
              </a:solidFill>
            </a:endParaRPr>
          </a:p>
          <a:p>
            <a:r>
              <a:rPr lang="de-DE" dirty="0">
                <a:solidFill>
                  <a:srgbClr val="11333C"/>
                </a:solidFill>
              </a:rPr>
              <a:t>Angepasster Arbeitsplatz: </a:t>
            </a:r>
            <a:r>
              <a:rPr lang="de-DE" dirty="0"/>
              <a:t>Arbeitsplatz-Gestaltungen berücksichtigen persönliche Grenzen</a:t>
            </a:r>
            <a:endParaRPr lang="de-DE" dirty="0">
              <a:solidFill>
                <a:srgbClr val="11333C"/>
              </a:solidFill>
            </a:endParaRP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Flexible Arbeitsorganisation und –zeit: </a:t>
            </a:r>
            <a:r>
              <a:rPr lang="de-DE" dirty="0"/>
              <a:t>Arbeitszeitregelungen sind individuell angepasst und bei Bedarf flexibel</a:t>
            </a:r>
            <a:endParaRPr lang="de-DE" dirty="0">
              <a:solidFill>
                <a:srgbClr val="11333C"/>
              </a:solidFill>
            </a:endParaRPr>
          </a:p>
          <a:p>
            <a:r>
              <a:rPr lang="de-DE" dirty="0">
                <a:solidFill>
                  <a:srgbClr val="11333C"/>
                </a:solidFill>
              </a:rPr>
              <a:t>Faire Bedingungen des Arbeitsverhältnisses: wird vertieft betrachtet (</a:t>
            </a:r>
            <a:r>
              <a:rPr lang="de-DE" dirty="0"/>
              <a:t>Gehälter sind sozialversicherungspflichtig und angemessen)</a:t>
            </a:r>
            <a:endParaRPr lang="de-DE" dirty="0">
              <a:solidFill>
                <a:srgbClr val="11333C"/>
              </a:solidFill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29986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>
                <a:solidFill>
                  <a:srgbClr val="11333C"/>
                </a:solidFill>
              </a:rPr>
              <a:t>Thomas</a:t>
            </a:r>
          </a:p>
          <a:p>
            <a:r>
              <a:rPr lang="de-DE" dirty="0">
                <a:solidFill>
                  <a:srgbClr val="11333C"/>
                </a:solidFill>
              </a:rPr>
              <a:t>gesellschaftlicher Umgang: </a:t>
            </a:r>
            <a:r>
              <a:rPr lang="de-DE" dirty="0"/>
              <a:t>Umgang ist akzeptierend und offen für Vielfalt</a:t>
            </a:r>
            <a:endParaRPr lang="de-DE" dirty="0">
              <a:solidFill>
                <a:srgbClr val="11333C"/>
              </a:solidFill>
            </a:endParaRP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Individuelle Haltung, Ressourcen, Barrieren: </a:t>
            </a:r>
            <a:r>
              <a:rPr lang="de-DE" dirty="0"/>
              <a:t>Humor ist hilfreich &amp; eigene Grenzen oder Trigger kennen, um sie mitteilen und sich abgrenzen zu können</a:t>
            </a:r>
            <a:endParaRPr lang="de-DE" dirty="0">
              <a:solidFill>
                <a:srgbClr val="11333C"/>
              </a:solidFill>
            </a:endParaRP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Bildung: barrierefrei; Finanzierung beruflicher Bildung, wenn Bildungsweg unterbrochen</a:t>
            </a: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Allgemeiner Arbeitsmarkt: muss zugänglich sein; Möglichkeiten ohne berufliche Qualifikation zu bewerben und angestellt zu werden</a:t>
            </a:r>
            <a:endParaRPr lang="de-DE" dirty="0"/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Leistungen zur Teilhabe: niedrigschwellig, bedarfsgerechte, individuelle Förderung</a:t>
            </a: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Sonderarbeitswelten: förderlich; Werden nicht zu Barrieren (z. B. durch fehlende Übergänge)</a:t>
            </a:r>
          </a:p>
          <a:p>
            <a:pPr defTabSz="920432">
              <a:defRPr/>
            </a:pPr>
            <a:r>
              <a:rPr lang="de-DE" dirty="0">
                <a:solidFill>
                  <a:srgbClr val="11333C"/>
                </a:solidFill>
              </a:rPr>
              <a:t>psychosozialen Unterstützungssystem:</a:t>
            </a:r>
            <a:r>
              <a:rPr lang="de-DE" b="0" dirty="0">
                <a:solidFill>
                  <a:srgbClr val="11333C"/>
                </a:solidFill>
              </a:rPr>
              <a:t> wird vertieft betrachtet </a:t>
            </a:r>
            <a:r>
              <a:rPr lang="de-DE" b="0" strike="sngStrike" dirty="0">
                <a:solidFill>
                  <a:srgbClr val="11333C"/>
                </a:solidFill>
              </a:rPr>
              <a:t>(psychiatrische Behandlungen finden informiert, bedarfsgerecht und selbstbestimmt statt)</a:t>
            </a:r>
          </a:p>
          <a:p>
            <a:pPr defTabSz="920432">
              <a:defRPr/>
            </a:pPr>
            <a:endParaRPr lang="de-DE" b="1" dirty="0">
              <a:solidFill>
                <a:srgbClr val="11333C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0612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  <a:p>
            <a:r>
              <a:rPr lang="de-DE" dirty="0"/>
              <a:t>Sozialpsychiatrische Modelle und Wording als eine der Herausforderungen im Prozess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441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56279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</a:t>
            </a:r>
          </a:p>
          <a:p>
            <a:r>
              <a:rPr lang="de-DE" b="1" i="1" dirty="0"/>
              <a:t>Achtung! Hier habe ich das doppelte Zitat gestrichen!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5511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  <a:p>
            <a:r>
              <a:rPr lang="de-DE" dirty="0"/>
              <a:t>Limitationen:</a:t>
            </a:r>
          </a:p>
          <a:p>
            <a:pPr marL="344541" indent="-34454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Auswertung überwiegend durch eine Person</a:t>
            </a:r>
          </a:p>
          <a:p>
            <a:pPr marL="344541" indent="-34454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Nur Fokusgruppen</a:t>
            </a:r>
          </a:p>
          <a:p>
            <a:pPr marL="344541" indent="-34454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Kleines Sample</a:t>
            </a:r>
          </a:p>
          <a:p>
            <a:endParaRPr lang="de-DE" dirty="0"/>
          </a:p>
          <a:p>
            <a:r>
              <a:rPr lang="de-DE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dirty="0">
                <a:solidFill>
                  <a:srgbClr val="11333C"/>
                </a:solidFill>
              </a:rPr>
              <a:t>Allgemeine Bedürfnisse von Arbeitnehmenden? </a:t>
            </a:r>
            <a:r>
              <a:rPr lang="de-DE" dirty="0">
                <a:solidFill>
                  <a:srgbClr val="11333C"/>
                </a:solidFill>
                <a:sym typeface="Wingdings" panose="05000000000000000000" pitchFamily="2" charset="2"/>
              </a:rPr>
              <a:t> Vergleichsgruppe</a:t>
            </a:r>
            <a:endParaRPr lang="de-DE" dirty="0">
              <a:solidFill>
                <a:srgbClr val="11333C"/>
              </a:solidFill>
            </a:endParaRPr>
          </a:p>
          <a:p>
            <a:r>
              <a:rPr lang="de-DE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dirty="0">
                <a:solidFill>
                  <a:srgbClr val="11333C"/>
                </a:solidFill>
                <a:ea typeface="Segoe UI Symbol" panose="020B0502040204020203" pitchFamily="34" charset="0"/>
              </a:rPr>
              <a:t>Unterschied angemessene Vorkehrungen?</a:t>
            </a:r>
            <a:endParaRPr lang="de-DE" dirty="0">
              <a:solidFill>
                <a:srgbClr val="11333C"/>
              </a:solidFill>
            </a:endParaRPr>
          </a:p>
          <a:p>
            <a:r>
              <a:rPr lang="de-DE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dirty="0">
                <a:solidFill>
                  <a:srgbClr val="11333C"/>
                </a:solidFill>
              </a:rPr>
              <a:t>Generalisierbarkeit?</a:t>
            </a:r>
          </a:p>
          <a:p>
            <a:endParaRPr lang="de-DE" dirty="0"/>
          </a:p>
          <a:p>
            <a:pPr marL="345161" indent="-345161">
              <a:buFont typeface="Arial" panose="020B0604020202020204" pitchFamily="34" charset="0"/>
              <a:buChar char="•"/>
            </a:pPr>
            <a:r>
              <a:rPr lang="de-DE" sz="1600" dirty="0">
                <a:solidFill>
                  <a:srgbClr val="11333C"/>
                </a:solidFill>
              </a:rPr>
              <a:t>theoretische Sättigung </a:t>
            </a:r>
          </a:p>
          <a:p>
            <a:pPr marL="345161" indent="-34516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andere Erhebungsmethode und Zugänge </a:t>
            </a:r>
          </a:p>
          <a:p>
            <a:pPr marL="345161" indent="-34516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Häufigkeiten mit Vergleichsgruppe</a:t>
            </a:r>
          </a:p>
          <a:p>
            <a:pPr marL="345161" indent="-345161">
              <a:buFont typeface="Arial" panose="020B0604020202020204" pitchFamily="34" charset="0"/>
              <a:buChar char="•"/>
            </a:pPr>
            <a:r>
              <a:rPr lang="de-DE" dirty="0">
                <a:solidFill>
                  <a:srgbClr val="11333C"/>
                </a:solidFill>
              </a:rPr>
              <a:t>Perspektiven von Angehörigen, Arbeitgebenden und psychosozialen Fachkräften als Ergänzung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28525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Thomas</a:t>
            </a:r>
          </a:p>
          <a:p>
            <a:endParaRPr lang="de-DE" dirty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37926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  <a:p>
            <a:r>
              <a:rPr lang="de-DE" dirty="0"/>
              <a:t>Folie bleibt in der Diskussion stehen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22938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Azize</a:t>
            </a:r>
          </a:p>
          <a:p>
            <a:r>
              <a:rPr lang="de-DE"/>
              <a:t>Nach Diskussion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4F5A9A-4E98-42D6-9BD7-5E71B867DB64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0265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79DB0-6702-47AA-BAAA-4BB9432F2035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8224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488721"/>
            <a:ext cx="78867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9B06-144E-4D57-8ADE-9FA53440E7AD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4073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e Sp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5B1C7-0904-42ED-887E-3A9D47C029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748" y="1329073"/>
            <a:ext cx="7886700" cy="1401634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rgbClr val="11333C"/>
                </a:solidFill>
                <a:latin typeface="+mn-lt"/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53B08AC-5F46-44DF-880A-515B89DB6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EBB15-0BF6-48EE-BF2B-DD6053C5EB67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088C6DA-E34F-42D7-8193-73F1AD70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8485521-EA0B-443B-A1F8-379067DC6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71260" y="6479012"/>
            <a:ext cx="2057400" cy="365125"/>
          </a:xfrm>
        </p:spPr>
        <p:txBody>
          <a:bodyPr/>
          <a:lstStyle>
            <a:lvl1pPr>
              <a:defRPr sz="16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38AC5F81-0415-42B7-AD63-9943FE4257C7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16F0236-4B54-49AF-AF33-D8941B5C380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8"/>
          </a:xfrm>
          <a:prstGeom prst="rect">
            <a:avLst/>
          </a:prstGeom>
        </p:spPr>
      </p:pic>
      <p:sp>
        <p:nvSpPr>
          <p:cNvPr id="9" name="Textplatzhalter 8">
            <a:extLst>
              <a:ext uri="{FF2B5EF4-FFF2-40B4-BE49-F238E27FC236}">
                <a16:creationId xmlns:a16="http://schemas.microsoft.com/office/drawing/2014/main" id="{EE0046CD-3ABD-46AD-BB56-F37EDCDCEF9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2775" y="2730500"/>
            <a:ext cx="7886700" cy="26749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2114658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Spalt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2024" y="982868"/>
            <a:ext cx="788670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11333C"/>
                </a:solidFill>
                <a:latin typeface="+mn-lt"/>
              </a:defRPr>
            </a:lvl1pPr>
          </a:lstStyle>
          <a:p>
            <a:r>
              <a:rPr lang="de-DE" dirty="0"/>
              <a:t>Überschrift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43412"/>
            <a:ext cx="3886200" cy="2081965"/>
          </a:xfrm>
        </p:spPr>
        <p:txBody>
          <a:bodyPr/>
          <a:lstStyle>
            <a:lvl1pPr>
              <a:defRPr>
                <a:solidFill>
                  <a:srgbClr val="11333C"/>
                </a:solidFill>
                <a:latin typeface="+mn-lt"/>
              </a:defRPr>
            </a:lvl1pPr>
            <a:lvl2pPr>
              <a:defRPr>
                <a:solidFill>
                  <a:srgbClr val="11333C"/>
                </a:solidFill>
                <a:latin typeface="+mn-lt"/>
              </a:defRPr>
            </a:lvl2pPr>
            <a:lvl3pPr>
              <a:defRPr>
                <a:solidFill>
                  <a:srgbClr val="11333C"/>
                </a:solidFill>
                <a:latin typeface="+mn-lt"/>
              </a:defRPr>
            </a:lvl3pPr>
            <a:lvl4pPr>
              <a:defRPr>
                <a:solidFill>
                  <a:srgbClr val="11333C"/>
                </a:solidFill>
                <a:latin typeface="+mn-lt"/>
              </a:defRPr>
            </a:lvl4pPr>
            <a:lvl5pPr>
              <a:defRPr>
                <a:solidFill>
                  <a:srgbClr val="11333C"/>
                </a:solidFill>
                <a:latin typeface="+mn-lt"/>
              </a:defRPr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643401"/>
            <a:ext cx="3886200" cy="2081966"/>
          </a:xfrm>
        </p:spPr>
        <p:txBody>
          <a:bodyPr/>
          <a:lstStyle>
            <a:lvl1pPr>
              <a:defRPr>
                <a:solidFill>
                  <a:srgbClr val="11333C"/>
                </a:solidFill>
                <a:latin typeface="+mn-lt"/>
              </a:defRPr>
            </a:lvl1pPr>
            <a:lvl2pPr>
              <a:defRPr>
                <a:solidFill>
                  <a:srgbClr val="11333C"/>
                </a:solidFill>
                <a:latin typeface="+mn-lt"/>
              </a:defRPr>
            </a:lvl2pPr>
            <a:lvl3pPr>
              <a:defRPr>
                <a:solidFill>
                  <a:srgbClr val="11333C"/>
                </a:solidFill>
                <a:latin typeface="+mn-lt"/>
              </a:defRPr>
            </a:lvl3pPr>
            <a:lvl4pPr>
              <a:defRPr>
                <a:solidFill>
                  <a:srgbClr val="11333C"/>
                </a:solidFill>
                <a:latin typeface="+mn-lt"/>
              </a:defRPr>
            </a:lvl4pPr>
            <a:lvl5pPr>
              <a:defRPr>
                <a:solidFill>
                  <a:srgbClr val="11333C"/>
                </a:solidFill>
                <a:latin typeface="+mn-lt"/>
              </a:defRPr>
            </a:lvl5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A6AEE-B22D-4160-ACE9-BD8421503493}" type="datetime1">
              <a:rPr lang="de-DE" smtClean="0"/>
              <a:t>21.01.2020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EDD122A-9EDA-43E5-B3C8-2232A9ED982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76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links Bild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AB75F4-5FF2-4E2F-9D15-F86571E2A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1025685"/>
            <a:ext cx="3885162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rgbClr val="11333C"/>
                </a:solidFill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29A57E2-9086-4FAE-A614-2F4E56AD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8D4F0-BD2C-460A-B80D-0A26A53D1644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593771-73AC-4F75-B9F1-4A6B7F831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AECD234-F946-49D9-BD04-19D82619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1B4FEA4A-D1C0-44A6-8EDD-209DFFB2D7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15" y="1025685"/>
            <a:ext cx="3868535" cy="4851415"/>
          </a:xfrm>
        </p:spPr>
        <p:txBody>
          <a:bodyPr/>
          <a:lstStyle/>
          <a:p>
            <a:r>
              <a:rPr lang="de-DE"/>
              <a:t>Bild durch Klicken auf Symbol hinzufügen</a:t>
            </a:r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B0B3BAA-8D80-461B-89D4-B0E0F33C7D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8"/>
          </a:xfrm>
          <a:prstGeom prst="rect">
            <a:avLst/>
          </a:prstGeom>
        </p:spPr>
      </p:pic>
      <p:sp>
        <p:nvSpPr>
          <p:cNvPr id="13" name="Textplatzhalter 12">
            <a:extLst>
              <a:ext uri="{FF2B5EF4-FFF2-40B4-BE49-F238E27FC236}">
                <a16:creationId xmlns:a16="http://schemas.microsoft.com/office/drawing/2014/main" id="{6F8ADE84-B331-4783-828C-E8832F56C81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0712" y="2391550"/>
            <a:ext cx="3893099" cy="34855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7366841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links Inhaltrech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AB75F4-5FF2-4E2F-9D15-F86571E2A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1025685"/>
            <a:ext cx="3885162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rgbClr val="11333C"/>
                </a:solidFill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29A57E2-9086-4FAE-A614-2F4E56AD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013D7E-C10C-4D50-A0ED-EEE234CF7F0C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593771-73AC-4F75-B9F1-4A6B7F831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AECD234-F946-49D9-BD04-19D82619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B0B3BAA-8D80-461B-89D4-B0E0F33C7D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8"/>
          </a:xfrm>
          <a:prstGeom prst="rect">
            <a:avLst/>
          </a:prstGeom>
        </p:spPr>
      </p:pic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6FF2FF87-4803-4B9E-87BB-55D1C545BA7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54756" y="1016000"/>
            <a:ext cx="3868535" cy="4860925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extplatzhalter 12">
            <a:extLst>
              <a:ext uri="{FF2B5EF4-FFF2-40B4-BE49-F238E27FC236}">
                <a16:creationId xmlns:a16="http://schemas.microsoft.com/office/drawing/2014/main" id="{903BFA09-9255-4EFB-B87A-8C97EC9178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0712" y="2391550"/>
            <a:ext cx="3893099" cy="348555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264321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nzesbild mit Betitelung">
    <p:bg>
      <p:bgPr>
        <a:solidFill>
          <a:srgbClr val="D4471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fik 19">
            <a:extLst>
              <a:ext uri="{FF2B5EF4-FFF2-40B4-BE49-F238E27FC236}">
                <a16:creationId xmlns:a16="http://schemas.microsoft.com/office/drawing/2014/main" id="{B41591D2-A46D-4E61-A7F8-896C71A96F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4055"/>
            <a:ext cx="9143999" cy="2446986"/>
          </a:xfrm>
          <a:prstGeom prst="rect">
            <a:avLst/>
          </a:prstGeom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78BE7AD-BB3C-48B4-9FDA-A8602DFE1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9379-E9B3-4784-A32B-1A67A643D459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63E44FC-D059-4DA7-A52F-92F495908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79354E4-CBB1-466C-84E9-BDEE43355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047D578-C56F-4A50-9639-580DEA1C18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4749777"/>
            <a:ext cx="7886700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rgbClr val="11333C"/>
                </a:solidFill>
              </a:defRPr>
            </a:lvl1pPr>
          </a:lstStyle>
          <a:p>
            <a:r>
              <a:rPr lang="de-DE" dirty="0"/>
              <a:t>Titel für vollflächiges Bild</a:t>
            </a:r>
          </a:p>
        </p:txBody>
      </p:sp>
    </p:spTree>
    <p:extLst>
      <p:ext uri="{BB962C8B-B14F-4D97-AF65-F5344CB8AC3E}">
        <p14:creationId xmlns:p14="http://schemas.microsoft.com/office/powerpoint/2010/main" val="1874801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eh Denken 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3630B-6E26-49EE-99AA-9DBDD80CC8DC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9173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h Denken 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596786"/>
            <a:ext cx="78867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9693-BAC8-41CB-840E-A94BDECE034C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0450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KK Logo Dunkel Titel + Inha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2ED90-99E4-4301-8B54-DF289511AACF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4089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ne Spal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15B1C7-0904-42ED-887E-3A9D47C029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748" y="1329073"/>
            <a:ext cx="7886700" cy="1401634"/>
          </a:xfrm>
        </p:spPr>
        <p:txBody>
          <a:bodyPr anchor="t" anchorCtr="0">
            <a:normAutofit/>
          </a:bodyPr>
          <a:lstStyle>
            <a:lvl1pPr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53B08AC-5F46-44DF-880A-515B89DB6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F8CCA-1D0B-493C-A553-014A0D91D874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088C6DA-E34F-42D7-8193-73F1AD70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8485521-EA0B-443B-A1F8-379067DC6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16F0236-4B54-49AF-AF33-D8941B5C380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7"/>
          </a:xfrm>
          <a:prstGeom prst="rect">
            <a:avLst/>
          </a:prstGeom>
        </p:spPr>
      </p:pic>
      <p:sp>
        <p:nvSpPr>
          <p:cNvPr id="9" name="Textplatzhalter 8">
            <a:extLst>
              <a:ext uri="{FF2B5EF4-FFF2-40B4-BE49-F238E27FC236}">
                <a16:creationId xmlns:a16="http://schemas.microsoft.com/office/drawing/2014/main" id="{DA1EA410-F1C5-41F4-B764-A8F9E32C45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024" y="2701240"/>
            <a:ext cx="7872137" cy="2798763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93506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Spalte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2024" y="982868"/>
            <a:ext cx="7886700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de-DE" dirty="0"/>
              <a:t>Überschrift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2643412"/>
            <a:ext cx="3886200" cy="208196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+mn-lt"/>
              </a:defRPr>
            </a:lvl2pPr>
            <a:lvl3pPr>
              <a:defRPr>
                <a:solidFill>
                  <a:schemeClr val="bg1"/>
                </a:solidFill>
                <a:latin typeface="+mn-lt"/>
              </a:defRPr>
            </a:lvl3pPr>
            <a:lvl4pPr>
              <a:defRPr>
                <a:solidFill>
                  <a:schemeClr val="bg1"/>
                </a:solidFill>
                <a:latin typeface="+mn-lt"/>
              </a:defRPr>
            </a:lvl4pPr>
            <a:lvl5pPr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2643401"/>
            <a:ext cx="3886200" cy="2081966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  <a:lvl2pPr>
              <a:defRPr>
                <a:solidFill>
                  <a:schemeClr val="bg1"/>
                </a:solidFill>
                <a:latin typeface="+mn-lt"/>
              </a:defRPr>
            </a:lvl2pPr>
            <a:lvl3pPr>
              <a:defRPr>
                <a:solidFill>
                  <a:schemeClr val="bg1"/>
                </a:solidFill>
                <a:latin typeface="+mn-lt"/>
              </a:defRPr>
            </a:lvl3pPr>
            <a:lvl4pPr>
              <a:defRPr>
                <a:solidFill>
                  <a:schemeClr val="bg1"/>
                </a:solidFill>
                <a:latin typeface="+mn-lt"/>
              </a:defRPr>
            </a:lvl4pPr>
            <a:lvl5pPr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6A906-0145-4E03-A669-FF8D0BC25BE2}" type="datetime1">
              <a:rPr lang="de-DE" smtClean="0"/>
              <a:t>21.01.2020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0EDD122A-9EDA-43E5-B3C8-2232A9ED982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1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links Bildrechts">
    <p:bg>
      <p:bgPr>
        <a:solidFill>
          <a:srgbClr val="1133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AB75F4-5FF2-4E2F-9D15-F86571E2A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1025685"/>
            <a:ext cx="3885162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29A57E2-9086-4FAE-A614-2F4E56AD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78667-C34B-41A9-8DE8-B3EA81B1D3E5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593771-73AC-4F75-B9F1-4A6B7F831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AECD234-F946-49D9-BD04-19D82619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sp>
        <p:nvSpPr>
          <p:cNvPr id="9" name="Bildplatzhalter 8">
            <a:extLst>
              <a:ext uri="{FF2B5EF4-FFF2-40B4-BE49-F238E27FC236}">
                <a16:creationId xmlns:a16="http://schemas.microsoft.com/office/drawing/2014/main" id="{1B4FEA4A-D1C0-44A6-8EDD-209DFFB2D7E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46815" y="1025685"/>
            <a:ext cx="3868535" cy="4851415"/>
          </a:xfrm>
        </p:spPr>
        <p:txBody>
          <a:bodyPr/>
          <a:lstStyle/>
          <a:p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B0B3BAA-8D80-461B-89D4-B0E0F33C7D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7"/>
          </a:xfrm>
          <a:prstGeom prst="rect">
            <a:avLst/>
          </a:prstGeom>
        </p:spPr>
      </p:pic>
      <p:sp>
        <p:nvSpPr>
          <p:cNvPr id="8" name="Textplatzhalter 7">
            <a:extLst>
              <a:ext uri="{FF2B5EF4-FFF2-40B4-BE49-F238E27FC236}">
                <a16:creationId xmlns:a16="http://schemas.microsoft.com/office/drawing/2014/main" id="{DACC7DEC-20D6-4BB2-8756-7682D9F36A6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0024" y="2377608"/>
            <a:ext cx="3951976" cy="349949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31225195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links Inhaltrechts">
    <p:bg>
      <p:bgPr>
        <a:solidFill>
          <a:srgbClr val="1133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AB75F4-5FF2-4E2F-9D15-F86571E2A3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1025685"/>
            <a:ext cx="3885162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Überschrift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29A57E2-9086-4FAE-A614-2F4E56ADA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A8F38-AA69-4427-8487-E8A183538147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A3593771-73AC-4F75-B9F1-4A6B7F831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AECD234-F946-49D9-BD04-19D82619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3B0B3BAA-8D80-461B-89D4-B0E0F33C7D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24" y="390583"/>
            <a:ext cx="1338173" cy="625067"/>
          </a:xfrm>
          <a:prstGeom prst="rect">
            <a:avLst/>
          </a:prstGeom>
        </p:spPr>
      </p:pic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6FF2FF87-4803-4B9E-87BB-55D1C545BA7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54756" y="1016000"/>
            <a:ext cx="3868535" cy="4860925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9" name="Textplatzhalter 7">
            <a:extLst>
              <a:ext uri="{FF2B5EF4-FFF2-40B4-BE49-F238E27FC236}">
                <a16:creationId xmlns:a16="http://schemas.microsoft.com/office/drawing/2014/main" id="{2EB4EDD1-D0B5-4757-819A-11B75DF8D64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0024" y="2377608"/>
            <a:ext cx="3951976" cy="3499492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de-DE" dirty="0"/>
              <a:t>Fließtext</a:t>
            </a:r>
          </a:p>
        </p:txBody>
      </p:sp>
    </p:spTree>
    <p:extLst>
      <p:ext uri="{BB962C8B-B14F-4D97-AF65-F5344CB8AC3E}">
        <p14:creationId xmlns:p14="http://schemas.microsoft.com/office/powerpoint/2010/main" val="599970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anzesbild mit Betitelung">
    <p:bg>
      <p:bgPr>
        <a:solidFill>
          <a:srgbClr val="1133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fik 19">
            <a:extLst>
              <a:ext uri="{FF2B5EF4-FFF2-40B4-BE49-F238E27FC236}">
                <a16:creationId xmlns:a16="http://schemas.microsoft.com/office/drawing/2014/main" id="{B41591D2-A46D-4E61-A7F8-896C71A96F1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34055"/>
            <a:ext cx="9143999" cy="2446986"/>
          </a:xfrm>
          <a:prstGeom prst="rect">
            <a:avLst/>
          </a:prstGeom>
        </p:spPr>
      </p:pic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778BE7AD-BB3C-48B4-9FDA-A8602DFE1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6CA3D-7194-457B-96FB-8FDC988F1C08}" type="datetime1">
              <a:rPr lang="de-DE" smtClean="0"/>
              <a:t>21.01.2020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63E44FC-D059-4DA7-A52F-92F495908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579354E4-CBB1-466C-84E9-BDEE43355F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047D578-C56F-4A50-9639-580DEA1C18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4749777"/>
            <a:ext cx="7886700" cy="1325563"/>
          </a:xfrm>
        </p:spPr>
        <p:txBody>
          <a:bodyPr>
            <a:normAutofit/>
          </a:bodyPr>
          <a:lstStyle>
            <a:lvl1pPr>
              <a:defRPr sz="3200">
                <a:solidFill>
                  <a:srgbClr val="11333C"/>
                </a:solidFill>
              </a:defRPr>
            </a:lvl1pPr>
          </a:lstStyle>
          <a:p>
            <a:r>
              <a:rPr lang="de-DE" dirty="0"/>
              <a:t>Titel für vollflächiges Bild</a:t>
            </a:r>
          </a:p>
        </p:txBody>
      </p:sp>
    </p:spTree>
    <p:extLst>
      <p:ext uri="{BB962C8B-B14F-4D97-AF65-F5344CB8AC3E}">
        <p14:creationId xmlns:p14="http://schemas.microsoft.com/office/powerpoint/2010/main" val="4257471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5.jpg"/><Relationship Id="rId4" Type="http://schemas.openxmlformats.org/officeDocument/2006/relationships/slideLayout" Target="../slideLayouts/slideLayout11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21440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3556589"/>
            <a:ext cx="7886700" cy="25538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D0C4FB-6ABF-44B1-B688-E92E6630F4C3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6321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2" r:id="rId2"/>
    <p:sldLayoutId id="2147483667" r:id="rId3"/>
    <p:sldLayoutId id="2147483664" r:id="rId4"/>
    <p:sldLayoutId id="2147483669" r:id="rId5"/>
    <p:sldLayoutId id="2147483671" r:id="rId6"/>
    <p:sldLayoutId id="2147483670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66328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4005476"/>
            <a:ext cx="7886700" cy="1988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4FF06E-E85D-4D7B-9785-A1488DE8B86E}" type="datetime1">
              <a:rPr lang="de-DE" smtClean="0"/>
              <a:t>21.01.2020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C5F81-0415-42B7-AD63-9943FE4257C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187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81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51D4C1-A5F4-46EC-A6B9-84FDB68ED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373744"/>
            <a:ext cx="7886700" cy="2179305"/>
          </a:xfrm>
        </p:spPr>
        <p:txBody>
          <a:bodyPr>
            <a:normAutofit fontScale="90000"/>
          </a:bodyPr>
          <a:lstStyle/>
          <a:p>
            <a:r>
              <a:rPr lang="de-DE" b="1" dirty="0"/>
              <a:t>Barrierefreie Arbeitsplätze </a:t>
            </a:r>
            <a:br>
              <a:rPr lang="de-DE" b="1" dirty="0"/>
            </a:br>
            <a:r>
              <a:rPr lang="de-DE" b="1" dirty="0"/>
              <a:t>für Menschen mit </a:t>
            </a:r>
            <a:br>
              <a:rPr lang="de-DE" b="1" dirty="0"/>
            </a:br>
            <a:r>
              <a:rPr lang="de-DE" b="1" dirty="0"/>
              <a:t>seelischen Behinderungen</a:t>
            </a:r>
          </a:p>
        </p:txBody>
      </p:sp>
      <p:sp>
        <p:nvSpPr>
          <p:cNvPr id="4" name="Inhaltsplatzhalter 2">
            <a:extLst>
              <a:ext uri="{FF2B5EF4-FFF2-40B4-BE49-F238E27FC236}">
                <a16:creationId xmlns:a16="http://schemas.microsoft.com/office/drawing/2014/main" id="{03AD40D0-E4A6-4070-8A4F-0CBBBEED61FE}"/>
              </a:ext>
            </a:extLst>
          </p:cNvPr>
          <p:cNvSpPr txBox="1">
            <a:spLocks/>
          </p:cNvSpPr>
          <p:nvPr/>
        </p:nvSpPr>
        <p:spPr>
          <a:xfrm>
            <a:off x="524367" y="5770725"/>
            <a:ext cx="8619633" cy="7065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de-DE" sz="2400" dirty="0">
                <a:solidFill>
                  <a:srgbClr val="11333C"/>
                </a:solidFill>
              </a:rPr>
              <a:t>Wer hat geforscht?</a:t>
            </a:r>
          </a:p>
          <a:p>
            <a:pPr marL="0" indent="0" algn="r">
              <a:buNone/>
            </a:pPr>
            <a:r>
              <a:rPr lang="de-DE" sz="2400" dirty="0">
                <a:solidFill>
                  <a:srgbClr val="11333C"/>
                </a:solidFill>
              </a:rPr>
              <a:t> Azize </a:t>
            </a:r>
            <a:r>
              <a:rPr lang="de-DE" sz="2400" dirty="0" err="1">
                <a:solidFill>
                  <a:srgbClr val="11333C"/>
                </a:solidFill>
              </a:rPr>
              <a:t>Kasberg</a:t>
            </a:r>
            <a:r>
              <a:rPr lang="de-DE" sz="2400" dirty="0">
                <a:solidFill>
                  <a:srgbClr val="11333C"/>
                </a:solidFill>
              </a:rPr>
              <a:t>, Eileen Friesecke und Thomas Künneke</a:t>
            </a:r>
          </a:p>
        </p:txBody>
      </p:sp>
    </p:spTree>
    <p:extLst>
      <p:ext uri="{BB962C8B-B14F-4D97-AF65-F5344CB8AC3E}">
        <p14:creationId xmlns:p14="http://schemas.microsoft.com/office/powerpoint/2010/main" val="511163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1401634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Gliederung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792238"/>
            <a:ext cx="7886700" cy="36132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Einige Begriffe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Wissenschaftliches Vorgehen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Partizipatives Vorgehen und Zusammenarbeit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Ausgewählte Ergebnisse der Studie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Limitationen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Fazit</a:t>
            </a: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88424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1401634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Zugänglichkeit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792238"/>
            <a:ext cx="7886700" cy="3613200"/>
          </a:xfrm>
        </p:spPr>
        <p:txBody>
          <a:bodyPr>
            <a:normAutofit lnSpcReduction="10000"/>
          </a:bodyPr>
          <a:lstStyle/>
          <a:p>
            <a:pPr>
              <a:spcAft>
                <a:spcPts val="1000"/>
              </a:spcAft>
            </a:pPr>
            <a:r>
              <a:rPr lang="de-DE" sz="2400" dirty="0">
                <a:solidFill>
                  <a:srgbClr val="11333C"/>
                </a:solidFill>
              </a:rPr>
              <a:t>besteht aus</a:t>
            </a:r>
          </a:p>
          <a:p>
            <a:pPr>
              <a:spcAft>
                <a:spcPts val="1000"/>
              </a:spcAft>
            </a:pPr>
            <a:r>
              <a:rPr lang="de-DE" sz="2400" b="1" dirty="0">
                <a:solidFill>
                  <a:srgbClr val="11333C"/>
                </a:solidFill>
              </a:rPr>
              <a:t>Barrierefreiheit</a:t>
            </a:r>
            <a:r>
              <a:rPr lang="de-DE" sz="2400" dirty="0">
                <a:solidFill>
                  <a:srgbClr val="11333C"/>
                </a:solidFill>
              </a:rPr>
              <a:t> (kollektiv, für Alle)</a:t>
            </a:r>
          </a:p>
          <a:p>
            <a:pPr>
              <a:spcAft>
                <a:spcPts val="1000"/>
              </a:spcAft>
            </a:pPr>
            <a:r>
              <a:rPr lang="de-DE" sz="2400" dirty="0">
                <a:solidFill>
                  <a:srgbClr val="11333C"/>
                </a:solidFill>
              </a:rPr>
              <a:t>und/oder</a:t>
            </a:r>
          </a:p>
          <a:p>
            <a:pPr>
              <a:spcAft>
                <a:spcPts val="1000"/>
              </a:spcAft>
            </a:pPr>
            <a:r>
              <a:rPr lang="de-DE" sz="2400" b="1" dirty="0">
                <a:solidFill>
                  <a:srgbClr val="11333C"/>
                </a:solidFill>
              </a:rPr>
              <a:t>angemessene Vorkehrungen </a:t>
            </a:r>
          </a:p>
          <a:p>
            <a:pPr>
              <a:spcAft>
                <a:spcPts val="1000"/>
              </a:spcAft>
            </a:pPr>
            <a:r>
              <a:rPr lang="de-DE" sz="2400" dirty="0">
                <a:solidFill>
                  <a:srgbClr val="11333C"/>
                </a:solidFill>
              </a:rPr>
              <a:t>(individuell, für Einzelne)</a:t>
            </a:r>
          </a:p>
          <a:p>
            <a:endParaRPr lang="de-DE" sz="2400" dirty="0">
              <a:solidFill>
                <a:srgbClr val="11333C"/>
              </a:solidFill>
            </a:endParaRP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(Deutsches Institut für Menschenrechte 2015)</a:t>
            </a: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9051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8349" y="1739590"/>
            <a:ext cx="8164937" cy="3227909"/>
          </a:xfrm>
        </p:spPr>
        <p:txBody>
          <a:bodyPr>
            <a:noAutofit/>
          </a:bodyPr>
          <a:lstStyle/>
          <a:p>
            <a:r>
              <a:rPr lang="de-DE" sz="2400" dirty="0">
                <a:solidFill>
                  <a:srgbClr val="11333C"/>
                </a:solidFill>
              </a:rPr>
              <a:t>„Teilhabe an </a:t>
            </a:r>
            <a:r>
              <a:rPr lang="de-DE" sz="2400" b="1" dirty="0">
                <a:solidFill>
                  <a:srgbClr val="11333C"/>
                </a:solidFill>
              </a:rPr>
              <a:t>Entscheidungen</a:t>
            </a:r>
            <a:r>
              <a:rPr lang="de-DE" sz="2400" dirty="0">
                <a:solidFill>
                  <a:srgbClr val="11333C"/>
                </a:solidFill>
              </a:rPr>
              <a:t>, die die eigene Lebensgestaltung und die eigene soziale, ökonomische und politische Situation … betreffen“</a:t>
            </a: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(Rosenbrock und Hartung 2012, S. 9)</a:t>
            </a:r>
          </a:p>
          <a:p>
            <a:pPr algn="r"/>
            <a:endParaRPr lang="de-DE" sz="20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</a:rPr>
              <a:t>„</a:t>
            </a:r>
            <a:r>
              <a:rPr lang="de-DE" sz="2400" b="1" dirty="0">
                <a:solidFill>
                  <a:srgbClr val="11333C"/>
                </a:solidFill>
              </a:rPr>
              <a:t>partnerschaftlich</a:t>
            </a:r>
            <a:r>
              <a:rPr lang="de-DE" sz="2400" dirty="0">
                <a:solidFill>
                  <a:srgbClr val="11333C"/>
                </a:solidFill>
              </a:rPr>
              <a:t> organisiert und kontinuierlich im Hinblick auf die </a:t>
            </a:r>
            <a:r>
              <a:rPr lang="de-DE" sz="2400" b="1" dirty="0">
                <a:solidFill>
                  <a:srgbClr val="11333C"/>
                </a:solidFill>
              </a:rPr>
              <a:t>Machtverhältnisse</a:t>
            </a:r>
            <a:r>
              <a:rPr lang="de-DE" sz="2400" dirty="0">
                <a:solidFill>
                  <a:srgbClr val="11333C"/>
                </a:solidFill>
              </a:rPr>
              <a:t> reflektiert“ </a:t>
            </a: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(Netzwerk Partizipative Gesundheitsforschung, 2018)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4</a:t>
            </a:fld>
            <a:endParaRPr lang="de-DE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323C28C-F677-418E-B531-9C510412717D}"/>
              </a:ext>
            </a:extLst>
          </p:cNvPr>
          <p:cNvSpPr txBox="1">
            <a:spLocks/>
          </p:cNvSpPr>
          <p:nvPr/>
        </p:nvSpPr>
        <p:spPr>
          <a:xfrm>
            <a:off x="612748" y="390604"/>
            <a:ext cx="7886700" cy="14016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e-DE" b="1" dirty="0"/>
              <a:t>Partizipation</a:t>
            </a:r>
          </a:p>
        </p:txBody>
      </p:sp>
    </p:spTree>
    <p:extLst>
      <p:ext uri="{BB962C8B-B14F-4D97-AF65-F5344CB8AC3E}">
        <p14:creationId xmlns:p14="http://schemas.microsoft.com/office/powerpoint/2010/main" val="1263164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9CCAAEFB-BA4F-4429-8E1E-4D391905D910}"/>
              </a:ext>
            </a:extLst>
          </p:cNvPr>
          <p:cNvSpPr/>
          <p:nvPr/>
        </p:nvSpPr>
        <p:spPr>
          <a:xfrm>
            <a:off x="0" y="5239656"/>
            <a:ext cx="9144000" cy="16514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5</a:t>
            </a:fld>
            <a:endParaRPr lang="de-DE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2323C28C-F677-418E-B531-9C510412717D}"/>
              </a:ext>
            </a:extLst>
          </p:cNvPr>
          <p:cNvSpPr txBox="1">
            <a:spLocks/>
          </p:cNvSpPr>
          <p:nvPr/>
        </p:nvSpPr>
        <p:spPr>
          <a:xfrm>
            <a:off x="612748" y="129351"/>
            <a:ext cx="7886700" cy="14016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e-DE" b="1" dirty="0"/>
              <a:t>Forschungsteam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FADB4617-3014-4475-BD6F-1D48B492D9E2}"/>
              </a:ext>
            </a:extLst>
          </p:cNvPr>
          <p:cNvSpPr txBox="1"/>
          <p:nvPr/>
        </p:nvSpPr>
        <p:spPr>
          <a:xfrm>
            <a:off x="1835696" y="623731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9" name="Gleichschenkliges Dreieck 8">
            <a:extLst>
              <a:ext uri="{FF2B5EF4-FFF2-40B4-BE49-F238E27FC236}">
                <a16:creationId xmlns:a16="http://schemas.microsoft.com/office/drawing/2014/main" id="{63C69F8F-1A9F-45EA-B928-DD6C58E1F042}"/>
              </a:ext>
            </a:extLst>
          </p:cNvPr>
          <p:cNvSpPr/>
          <p:nvPr/>
        </p:nvSpPr>
        <p:spPr>
          <a:xfrm>
            <a:off x="2232000" y="1813463"/>
            <a:ext cx="4680000" cy="3240000"/>
          </a:xfrm>
          <a:prstGeom prst="triangle">
            <a:avLst/>
          </a:prstGeom>
          <a:solidFill>
            <a:schemeClr val="bg1"/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2400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2042B03F-20D8-49F4-B873-5DC907618EA4}"/>
              </a:ext>
            </a:extLst>
          </p:cNvPr>
          <p:cNvSpPr txBox="1"/>
          <p:nvPr/>
        </p:nvSpPr>
        <p:spPr>
          <a:xfrm>
            <a:off x="1079512" y="5016644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400" b="1" dirty="0">
                <a:solidFill>
                  <a:srgbClr val="11333C"/>
                </a:solidFill>
              </a:rPr>
              <a:t>Wissen-</a:t>
            </a:r>
          </a:p>
          <a:p>
            <a:pPr algn="ctr"/>
            <a:r>
              <a:rPr lang="de-DE" sz="2400" b="1" dirty="0" err="1">
                <a:solidFill>
                  <a:srgbClr val="11333C"/>
                </a:solidFill>
              </a:rPr>
              <a:t>schaftler</a:t>
            </a:r>
            <a:r>
              <a:rPr lang="de-DE" sz="2400" b="1" dirty="0">
                <a:solidFill>
                  <a:srgbClr val="11333C"/>
                </a:solidFill>
              </a:rPr>
              <a:t>*innen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BCE4B665-9C2D-4846-B191-D2D852E25E0F}"/>
              </a:ext>
            </a:extLst>
          </p:cNvPr>
          <p:cNvSpPr txBox="1"/>
          <p:nvPr/>
        </p:nvSpPr>
        <p:spPr>
          <a:xfrm>
            <a:off x="3229860" y="997199"/>
            <a:ext cx="26212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11333C"/>
                </a:solidFill>
              </a:rPr>
              <a:t>Expert*innen </a:t>
            </a:r>
          </a:p>
          <a:p>
            <a:r>
              <a:rPr lang="de-DE" sz="2400" b="1" dirty="0">
                <a:solidFill>
                  <a:srgbClr val="11333C"/>
                </a:solidFill>
              </a:rPr>
              <a:t>aus Erfahrung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F1723951-1E8C-4B06-AF10-6CD1628580BE}"/>
              </a:ext>
            </a:extLst>
          </p:cNvPr>
          <p:cNvSpPr txBox="1"/>
          <p:nvPr/>
        </p:nvSpPr>
        <p:spPr>
          <a:xfrm>
            <a:off x="5752155" y="5115672"/>
            <a:ext cx="2634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11333C"/>
                </a:solidFill>
              </a:rPr>
              <a:t>Professionelle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DE0D6DBC-E258-4227-B8BA-6C2AB8E8FC49}"/>
              </a:ext>
            </a:extLst>
          </p:cNvPr>
          <p:cNvSpPr txBox="1"/>
          <p:nvPr/>
        </p:nvSpPr>
        <p:spPr>
          <a:xfrm>
            <a:off x="5632483" y="2967335"/>
            <a:ext cx="12795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i="1" dirty="0">
                <a:solidFill>
                  <a:srgbClr val="D44711"/>
                </a:solidFill>
                <a:latin typeface="Comic Sans MS" panose="030F0702030302020204" pitchFamily="66" charset="0"/>
              </a:rPr>
              <a:t>Thomas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AB41458-5BC5-48D0-9A55-4D399568DB81}"/>
              </a:ext>
            </a:extLst>
          </p:cNvPr>
          <p:cNvSpPr txBox="1"/>
          <p:nvPr/>
        </p:nvSpPr>
        <p:spPr>
          <a:xfrm>
            <a:off x="4089422" y="5094612"/>
            <a:ext cx="994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i="1" dirty="0">
                <a:solidFill>
                  <a:srgbClr val="D44711"/>
                </a:solidFill>
                <a:latin typeface="Comic Sans MS" panose="030F0702030302020204" pitchFamily="66" charset="0"/>
              </a:rPr>
              <a:t>Azize</a:t>
            </a:r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2F97455C-76C4-40DF-AECC-5416EF877363}"/>
              </a:ext>
            </a:extLst>
          </p:cNvPr>
          <p:cNvSpPr txBox="1"/>
          <p:nvPr/>
        </p:nvSpPr>
        <p:spPr>
          <a:xfrm>
            <a:off x="2349907" y="2967335"/>
            <a:ext cx="10470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i="1" dirty="0">
                <a:solidFill>
                  <a:srgbClr val="D44711"/>
                </a:solidFill>
                <a:latin typeface="Comic Sans MS" panose="030F0702030302020204" pitchFamily="66" charset="0"/>
              </a:rPr>
              <a:t>Eileen</a:t>
            </a:r>
          </a:p>
        </p:txBody>
      </p:sp>
      <p:sp>
        <p:nvSpPr>
          <p:cNvPr id="16" name="Flussdiagramm: Verbinder 15">
            <a:extLst>
              <a:ext uri="{FF2B5EF4-FFF2-40B4-BE49-F238E27FC236}">
                <a16:creationId xmlns:a16="http://schemas.microsoft.com/office/drawing/2014/main" id="{6FFB4D80-83A7-46BA-9E2A-C555E5548A1A}"/>
              </a:ext>
            </a:extLst>
          </p:cNvPr>
          <p:cNvSpPr/>
          <p:nvPr/>
        </p:nvSpPr>
        <p:spPr>
          <a:xfrm>
            <a:off x="130629" y="827315"/>
            <a:ext cx="8868228" cy="6016822"/>
          </a:xfrm>
          <a:prstGeom prst="flowChartConnector">
            <a:avLst/>
          </a:prstGeom>
          <a:noFill/>
          <a:ln w="38100">
            <a:solidFill>
              <a:srgbClr val="D447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10218D3B-832F-4AB7-B45B-B1BA749B1D14}"/>
              </a:ext>
            </a:extLst>
          </p:cNvPr>
          <p:cNvSpPr txBox="1"/>
          <p:nvPr/>
        </p:nvSpPr>
        <p:spPr>
          <a:xfrm>
            <a:off x="6500958" y="730360"/>
            <a:ext cx="2177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b="1" dirty="0">
                <a:solidFill>
                  <a:srgbClr val="D44711"/>
                </a:solidFill>
              </a:rPr>
              <a:t>Forschende</a:t>
            </a:r>
          </a:p>
        </p:txBody>
      </p:sp>
    </p:spTree>
    <p:extLst>
      <p:ext uri="{BB962C8B-B14F-4D97-AF65-F5344CB8AC3E}">
        <p14:creationId xmlns:p14="http://schemas.microsoft.com/office/powerpoint/2010/main" val="86367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 animBg="1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89556" y="1792238"/>
            <a:ext cx="6833663" cy="2591872"/>
          </a:xfrm>
        </p:spPr>
        <p:txBody>
          <a:bodyPr>
            <a:noAutofit/>
          </a:bodyPr>
          <a:lstStyle/>
          <a:p>
            <a:r>
              <a:rPr lang="de-DE" sz="2400" dirty="0">
                <a:solidFill>
                  <a:srgbClr val="11333C"/>
                </a:solidFill>
              </a:rPr>
              <a:t>Welche Einflussfaktoren der Arbeitssituation müssen aus Sicht von Menschen mit seelischen Beeinträchtigungen bei der Gestaltung von Arbeitsplätzen berücksichtigt werden, damit sie von Betreffenden in Deutschland barrierefrei nutzbar sind?</a:t>
            </a:r>
          </a:p>
          <a:p>
            <a:endParaRPr lang="de-DE" sz="2000" dirty="0">
              <a:solidFill>
                <a:srgbClr val="11333C"/>
              </a:solidFill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6</a:t>
            </a:fld>
            <a:endParaRPr lang="de-DE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D76AC89C-C7D0-4427-B0FE-980A089DEFC5}"/>
              </a:ext>
            </a:extLst>
          </p:cNvPr>
          <p:cNvSpPr txBox="1">
            <a:spLocks/>
          </p:cNvSpPr>
          <p:nvPr/>
        </p:nvSpPr>
        <p:spPr>
          <a:xfrm>
            <a:off x="612748" y="390604"/>
            <a:ext cx="7886700" cy="1401634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e-DE" dirty="0"/>
              <a:t>Forschungsfrage</a:t>
            </a:r>
          </a:p>
        </p:txBody>
      </p:sp>
    </p:spTree>
    <p:extLst>
      <p:ext uri="{BB962C8B-B14F-4D97-AF65-F5344CB8AC3E}">
        <p14:creationId xmlns:p14="http://schemas.microsoft.com/office/powerpoint/2010/main" val="1376412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1401634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Wissenschaftliches Vorgehen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382751"/>
            <a:ext cx="7886700" cy="4795025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Mit partizipativen und kollaborativen Anteilen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Erhebungsmethode: Fokusgruppen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Gewinnung: Sonderarbeitswelten, Selbsthilfe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Teilnahmekriterien: Volljährigkeit, Arbeitserfahrungen, seelische Behinderung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Auswertungsmethode:</a:t>
            </a:r>
          </a:p>
          <a:p>
            <a:pPr marL="342000">
              <a:spcBef>
                <a:spcPts val="0"/>
              </a:spcBef>
            </a:pPr>
            <a:r>
              <a:rPr lang="de-DE" sz="2400" dirty="0">
                <a:solidFill>
                  <a:srgbClr val="11333C"/>
                </a:solidFill>
              </a:rPr>
              <a:t>qualitative Inhaltsanalyse nach Mayring</a:t>
            </a:r>
          </a:p>
          <a:p>
            <a:endParaRPr lang="de-DE" sz="24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4 Fokusgruppen 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38 Menschen</a:t>
            </a: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6810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D6CD68B8-5D68-4CF5-ACB3-65F9A247B2AD}"/>
              </a:ext>
            </a:extLst>
          </p:cNvPr>
          <p:cNvSpPr/>
          <p:nvPr/>
        </p:nvSpPr>
        <p:spPr>
          <a:xfrm>
            <a:off x="576470" y="318052"/>
            <a:ext cx="1560443" cy="4234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3162" y="852213"/>
            <a:ext cx="5665498" cy="1340587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de-DE" dirty="0"/>
              <a:t>Partizipation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4537" y="2475568"/>
            <a:ext cx="8164937" cy="3227909"/>
          </a:xfrm>
        </p:spPr>
        <p:txBody>
          <a:bodyPr>
            <a:noAutofit/>
          </a:bodyPr>
          <a:lstStyle/>
          <a:p>
            <a:r>
              <a:rPr lang="de-DE" sz="2400" dirty="0">
                <a:solidFill>
                  <a:srgbClr val="11333C"/>
                </a:solidFill>
              </a:rPr>
              <a:t>„Teilhabe an Entscheidungen, die die eigene Lebensgestaltung und die eigene soziale, ökonomische und politische Situation … betreffen“</a:t>
            </a: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(Rosenbrock und Hartung 2012, S. 9)</a:t>
            </a:r>
          </a:p>
          <a:p>
            <a:pPr algn="r"/>
            <a:endParaRPr lang="de-DE" sz="20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</a:rPr>
              <a:t>„partnerschaftlich organisiert und kontinuierlich im Hinblick auf die Machtverhältnisse reflektiert“ </a:t>
            </a: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(Netzwerk Partizipative Gesundheitsforschung, 2018)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8</a:t>
            </a:fld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BA18826-114C-43BE-959A-D7C81AB0CD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1511"/>
            <a:ext cx="9152153" cy="6128893"/>
          </a:xfrm>
          <a:prstGeom prst="rect">
            <a:avLst/>
          </a:prstGeom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B1C87D66-0C85-4449-A0E4-101D5E7BD40A}"/>
              </a:ext>
            </a:extLst>
          </p:cNvPr>
          <p:cNvSpPr txBox="1">
            <a:spLocks/>
          </p:cNvSpPr>
          <p:nvPr/>
        </p:nvSpPr>
        <p:spPr>
          <a:xfrm>
            <a:off x="-1" y="-5678"/>
            <a:ext cx="9152153" cy="74719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de-DE" dirty="0"/>
              <a:t>Partizipation und Zusammenarbeit</a:t>
            </a:r>
          </a:p>
        </p:txBody>
      </p:sp>
    </p:spTree>
    <p:extLst>
      <p:ext uri="{BB962C8B-B14F-4D97-AF65-F5344CB8AC3E}">
        <p14:creationId xmlns:p14="http://schemas.microsoft.com/office/powerpoint/2010/main" val="2233740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909" y="424057"/>
            <a:ext cx="7438432" cy="869236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de-DE" dirty="0"/>
              <a:t>Ergebnisse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2327631"/>
            <a:ext cx="7886700" cy="2645816"/>
          </a:xfrm>
        </p:spPr>
        <p:txBody>
          <a:bodyPr>
            <a:normAutofit/>
          </a:bodyPr>
          <a:lstStyle/>
          <a:p>
            <a:pPr algn="ctr"/>
            <a:r>
              <a:rPr lang="de-DE" sz="2400" i="1" dirty="0">
                <a:solidFill>
                  <a:srgbClr val="11333C"/>
                </a:solidFill>
              </a:rPr>
              <a:t>„Was ich mir unter Barrierefreiheit vorstelle ist:</a:t>
            </a:r>
          </a:p>
          <a:p>
            <a:pPr algn="ctr"/>
            <a:r>
              <a:rPr lang="de-DE" sz="2400" i="1" dirty="0">
                <a:solidFill>
                  <a:srgbClr val="11333C"/>
                </a:solidFill>
              </a:rPr>
              <a:t> du wachst auf, </a:t>
            </a:r>
          </a:p>
          <a:p>
            <a:pPr algn="ctr"/>
            <a:r>
              <a:rPr lang="de-DE" sz="2400" i="1" dirty="0">
                <a:solidFill>
                  <a:srgbClr val="11333C"/>
                </a:solidFill>
              </a:rPr>
              <a:t>gehst irgendwo hin </a:t>
            </a:r>
          </a:p>
          <a:p>
            <a:pPr algn="ctr"/>
            <a:r>
              <a:rPr lang="de-DE" sz="2400" i="1" dirty="0">
                <a:solidFill>
                  <a:srgbClr val="11333C"/>
                </a:solidFill>
              </a:rPr>
              <a:t>und hast das Gefühl dazu zu gehören.“ </a:t>
            </a:r>
          </a:p>
          <a:p>
            <a:pPr algn="ctr"/>
            <a:r>
              <a:rPr lang="de-DE" sz="2400" i="1" dirty="0">
                <a:solidFill>
                  <a:srgbClr val="11333C"/>
                </a:solidFill>
              </a:rPr>
              <a:t>(S-386-388)</a:t>
            </a:r>
            <a:endParaRPr lang="de-DE" sz="2400" dirty="0">
              <a:solidFill>
                <a:srgbClr val="11333C"/>
              </a:solidFill>
            </a:endParaRP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9</a:t>
            </a:fld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EAD05DE-05D5-4A04-B625-F3E00EDDFCDC}"/>
              </a:ext>
            </a:extLst>
          </p:cNvPr>
          <p:cNvSpPr txBox="1"/>
          <p:nvPr/>
        </p:nvSpPr>
        <p:spPr>
          <a:xfrm>
            <a:off x="501805" y="424057"/>
            <a:ext cx="335104" cy="6701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695399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1401634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Deduktive Oberkategorien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914077" y="1566746"/>
            <a:ext cx="4585397" cy="3838692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Respektvolle soziale Beziehungen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Passende Arbeitsaufgabe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Angepasster Arbeitsplatz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Flexible Arbeitsorganisation, –zeit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Faire Bedingungen des Arbeitsverhältnisses</a:t>
            </a:r>
          </a:p>
          <a:p>
            <a:pPr algn="r"/>
            <a:r>
              <a:rPr lang="de-DE" sz="2000" dirty="0">
                <a:solidFill>
                  <a:srgbClr val="11333C"/>
                </a:solidFill>
              </a:rPr>
              <a:t>(in Anlehnung an </a:t>
            </a:r>
            <a:r>
              <a:rPr lang="de-DE" sz="2000" dirty="0" err="1">
                <a:solidFill>
                  <a:srgbClr val="11333C"/>
                </a:solidFill>
              </a:rPr>
              <a:t>Oppolzer</a:t>
            </a:r>
            <a:r>
              <a:rPr lang="de-DE" sz="2000" dirty="0">
                <a:solidFill>
                  <a:srgbClr val="11333C"/>
                </a:solidFill>
              </a:rPr>
              <a:t> 2010)</a:t>
            </a:r>
          </a:p>
          <a:p>
            <a:endParaRPr lang="de-DE" sz="2400" dirty="0">
              <a:solidFill>
                <a:srgbClr val="11333C"/>
              </a:solidFill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10</a:t>
            </a:fld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0B8189E2-BF51-4354-9330-A574429E89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72" y="1587341"/>
            <a:ext cx="3619500" cy="4312920"/>
          </a:xfrm>
          <a:prstGeom prst="rect">
            <a:avLst/>
          </a:prstGeom>
        </p:spPr>
      </p:pic>
      <p:sp>
        <p:nvSpPr>
          <p:cNvPr id="8" name="Rechtwinkliges Dreieck 7">
            <a:extLst>
              <a:ext uri="{FF2B5EF4-FFF2-40B4-BE49-F238E27FC236}">
                <a16:creationId xmlns:a16="http://schemas.microsoft.com/office/drawing/2014/main" id="{81532339-71DF-408D-90B0-5C2B5250DC9C}"/>
              </a:ext>
            </a:extLst>
          </p:cNvPr>
          <p:cNvSpPr/>
          <p:nvPr/>
        </p:nvSpPr>
        <p:spPr>
          <a:xfrm flipH="1">
            <a:off x="167261" y="5305078"/>
            <a:ext cx="3694310" cy="595183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8571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7668" y="390604"/>
            <a:ext cx="5776332" cy="1401634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de-DE" dirty="0"/>
              <a:t>Induktive Oberkategorien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7139" y="2200760"/>
            <a:ext cx="8368747" cy="4486997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Akzeptierender gesellschaftlicher Umgang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Individuelle Haltung, Ressourcen, Barrieren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Barrierefreie Bildung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Zugänglicher Allgemeiner Arbeitsmarkt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Niedrigschwellige Leistungen zur Teilhabe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Förderliche Sonderarbeitswelten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Selbstbestimmte Nutzung eines bedarfsgerechten psychosozialen Unterstützungssystems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de-DE" sz="2400" dirty="0">
              <a:solidFill>
                <a:srgbClr val="11333C"/>
              </a:solidFill>
            </a:endParaRP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11</a:t>
            </a:fld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E7189B28-9411-4EA7-95AD-80ED9E7752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367668" cy="2000983"/>
          </a:xfrm>
          <a:prstGeom prst="rect">
            <a:avLst/>
          </a:prstGeom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460EBFC7-C119-4F94-8B3C-058CE98E277F}"/>
              </a:ext>
            </a:extLst>
          </p:cNvPr>
          <p:cNvSpPr/>
          <p:nvPr/>
        </p:nvSpPr>
        <p:spPr>
          <a:xfrm>
            <a:off x="3263900" y="0"/>
            <a:ext cx="103768" cy="20009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961204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468859"/>
            <a:ext cx="7886700" cy="3613200"/>
          </a:xfrm>
        </p:spPr>
        <p:txBody>
          <a:bodyPr>
            <a:norm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de-DE" sz="2400" i="1" dirty="0">
                <a:solidFill>
                  <a:srgbClr val="11333C"/>
                </a:solidFill>
              </a:rPr>
              <a:t>„Das sozialpsychiatrische Versorgungssystem … ist vorn Arsch.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de-DE" sz="2400" i="1" dirty="0">
                <a:solidFill>
                  <a:srgbClr val="11333C"/>
                </a:solidFill>
              </a:rPr>
              <a:t>Das kann man erstmal sagen,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de-DE" sz="2400" i="1" dirty="0">
                <a:solidFill>
                  <a:srgbClr val="11333C"/>
                </a:solidFill>
              </a:rPr>
              <a:t>denn nicht, dass das … dann wieder auf uns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de-DE" sz="2400" i="1" dirty="0">
                <a:solidFill>
                  <a:srgbClr val="11333C"/>
                </a:solidFill>
              </a:rPr>
              <a:t>oder auf die Arbeitgeber abgewälzt wird,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r>
              <a:rPr lang="de-DE" sz="2400" i="1" dirty="0">
                <a:solidFill>
                  <a:srgbClr val="11333C"/>
                </a:solidFill>
              </a:rPr>
              <a:t>das finde ich absolut eine Katastrophe.“</a:t>
            </a:r>
          </a:p>
          <a:p>
            <a:pPr algn="ctr"/>
            <a:r>
              <a:rPr lang="de-DE" sz="2000" i="1" dirty="0">
                <a:solidFill>
                  <a:srgbClr val="11333C"/>
                </a:solidFill>
              </a:rPr>
              <a:t>(E-365-372, geglättet)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12</a:t>
            </a:fld>
            <a:endParaRPr lang="de-DE"/>
          </a:p>
        </p:txBody>
      </p:sp>
      <p:sp>
        <p:nvSpPr>
          <p:cNvPr id="7" name="Titel 1">
            <a:extLst>
              <a:ext uri="{FF2B5EF4-FFF2-40B4-BE49-F238E27FC236}">
                <a16:creationId xmlns:a16="http://schemas.microsoft.com/office/drawing/2014/main" id="{ED6EAF16-6E1F-4266-9EB0-EB1883350C55}"/>
              </a:ext>
            </a:extLst>
          </p:cNvPr>
          <p:cNvSpPr txBox="1">
            <a:spLocks/>
          </p:cNvSpPr>
          <p:nvPr/>
        </p:nvSpPr>
        <p:spPr>
          <a:xfrm>
            <a:off x="612748" y="223339"/>
            <a:ext cx="7886700" cy="76442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7777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295908"/>
            <a:ext cx="7886700" cy="1293877"/>
          </a:xfrm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de-DE" dirty="0"/>
              <a:t>psychosoziales Unterstützungssystem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702" y="1938127"/>
            <a:ext cx="9128660" cy="3069298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psychische Stabilisierung durch Therapien &amp; Selbsthilfe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bedarfsgerecht mit niedrigschwelligem Zugang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Behandlungen sind informiert und selbstbestimmt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Stigmatisierung, Pathologisierungen werden vermieden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Abhängigkeitsverhältnisse werden reduziert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von Ehrlichkeit, Respekt &amp; Vertrauen gekennzeichnet</a:t>
            </a: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0952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909" y="424057"/>
            <a:ext cx="7438432" cy="869236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de-DE" dirty="0"/>
              <a:t>Ergebnis-Zusammenfassung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881890"/>
            <a:ext cx="7886700" cy="239801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vielfältige Einflussfaktoren innerhalb und außerhalb des Arbeitskontextes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zum Teil entgegengesetzte Bedarfe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Zusammenspiel der Einflussfaktoren wichtig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Inklusion statt Exklusion</a:t>
            </a: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14</a:t>
            </a:fld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EAD05DE-05D5-4A04-B625-F3E00EDDFCDC}"/>
              </a:ext>
            </a:extLst>
          </p:cNvPr>
          <p:cNvSpPr txBox="1"/>
          <p:nvPr/>
        </p:nvSpPr>
        <p:spPr>
          <a:xfrm>
            <a:off x="501805" y="424057"/>
            <a:ext cx="335104" cy="67010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163684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919762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Limitationen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48" y="1300575"/>
            <a:ext cx="7886700" cy="1541019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Auswertung überwiegend durch eine Person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Nur Fokusgruppen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Kleines Sample</a:t>
            </a:r>
          </a:p>
          <a:p>
            <a:endParaRPr lang="de-DE" sz="2400" dirty="0">
              <a:solidFill>
                <a:srgbClr val="11333C"/>
              </a:solidFill>
            </a:endParaRPr>
          </a:p>
          <a:p>
            <a:endParaRPr lang="de-DE" sz="2400" dirty="0"/>
          </a:p>
          <a:p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dirty="0"/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15</a:t>
            </a:fld>
            <a:endParaRPr lang="de-DE"/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4FC3B400-CD4D-470D-A8C3-D1A9AD290F15}"/>
              </a:ext>
            </a:extLst>
          </p:cNvPr>
          <p:cNvSpPr txBox="1">
            <a:spLocks/>
          </p:cNvSpPr>
          <p:nvPr/>
        </p:nvSpPr>
        <p:spPr>
          <a:xfrm>
            <a:off x="612748" y="3984624"/>
            <a:ext cx="7886700" cy="19813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sz="24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Allgemeine Bedürfnisse von Arbeitnehmenden?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  <a:ea typeface="Segoe UI Symbol" panose="020B0502040204020203" pitchFamily="34" charset="0"/>
              </a:rPr>
              <a:t>Unterschied angemessene Vorkehrungen?</a:t>
            </a:r>
            <a:endParaRPr lang="de-DE" sz="24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Generalisierbarkeit?</a:t>
            </a:r>
          </a:p>
          <a:p>
            <a:endParaRPr lang="de-DE" sz="2400" dirty="0">
              <a:solidFill>
                <a:srgbClr val="11333C"/>
              </a:solidFill>
            </a:endParaRPr>
          </a:p>
          <a:p>
            <a:endParaRPr lang="de-DE" sz="2400" dirty="0"/>
          </a:p>
          <a:p>
            <a:endParaRPr lang="de-DE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dirty="0"/>
          </a:p>
          <a:p>
            <a:endParaRPr lang="de-DE" sz="2400" dirty="0"/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93D14DE6-5964-43BA-9F41-7426E130AA89}"/>
              </a:ext>
            </a:extLst>
          </p:cNvPr>
          <p:cNvSpPr txBox="1">
            <a:spLocks/>
          </p:cNvSpPr>
          <p:nvPr/>
        </p:nvSpPr>
        <p:spPr>
          <a:xfrm>
            <a:off x="612748" y="3524743"/>
            <a:ext cx="7886700" cy="919762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rgbClr val="11333C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de-DE" dirty="0"/>
              <a:t>Implikationen Forschung</a:t>
            </a:r>
          </a:p>
        </p:txBody>
      </p:sp>
    </p:spTree>
    <p:extLst>
      <p:ext uri="{BB962C8B-B14F-4D97-AF65-F5344CB8AC3E}">
        <p14:creationId xmlns:p14="http://schemas.microsoft.com/office/powerpoint/2010/main" val="24905293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1DA93C-70D9-4646-9DA4-113874D65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748" y="390604"/>
            <a:ext cx="7886700" cy="1401634"/>
          </a:xfrm>
          <a:solidFill>
            <a:schemeClr val="bg1"/>
          </a:solidFill>
        </p:spPr>
        <p:txBody>
          <a:bodyPr/>
          <a:lstStyle/>
          <a:p>
            <a:r>
              <a:rPr lang="de-DE" dirty="0"/>
              <a:t>Fazit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290320"/>
            <a:ext cx="7886700" cy="4724400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Erster Einblick ist gelungen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Partizipation ist anstrengend &amp; braucht Zeit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400" dirty="0">
                <a:solidFill>
                  <a:srgbClr val="11333C"/>
                </a:solidFill>
              </a:rPr>
              <a:t>Partizipation macht Spaß &amp; lohnt sich</a:t>
            </a:r>
          </a:p>
          <a:p>
            <a:endParaRPr lang="de-DE" sz="2400" dirty="0">
              <a:solidFill>
                <a:srgbClr val="11333C"/>
              </a:solidFill>
            </a:endParaRP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Ergebnisse in Praxis berücksichtigen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</a:rPr>
              <a:t>Herausforderungen begegnen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Mehr </a:t>
            </a:r>
            <a:r>
              <a:rPr lang="de-DE" sz="2400" dirty="0">
                <a:solidFill>
                  <a:srgbClr val="11333C"/>
                </a:solidFill>
              </a:rPr>
              <a:t>Öffentlichkeitsarbeit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Mehr Forschung</a:t>
            </a:r>
          </a:p>
          <a:p>
            <a:r>
              <a:rPr lang="de-DE" sz="2400" dirty="0">
                <a:solidFill>
                  <a:srgbClr val="11333C"/>
                </a:solidFill>
                <a:latin typeface="Segoe UI Symbol" panose="020B0502040204020203" pitchFamily="34" charset="0"/>
                <a:ea typeface="Segoe UI Symbol" panose="020B0502040204020203" pitchFamily="34" charset="0"/>
              </a:rPr>
              <a:t>➔ </a:t>
            </a:r>
            <a:r>
              <a:rPr lang="de-DE" sz="2400" dirty="0">
                <a:solidFill>
                  <a:srgbClr val="11333C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Mehr Partizipation und Empowerment</a:t>
            </a:r>
            <a:endParaRPr lang="de-DE" sz="2400" dirty="0">
              <a:solidFill>
                <a:srgbClr val="11333C"/>
              </a:solidFill>
            </a:endParaRPr>
          </a:p>
          <a:p>
            <a:endParaRPr lang="de-DE" sz="240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2C0C326-2307-4F80-A75B-02392A322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C5F81-0415-42B7-AD63-9943FE4257C7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3156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70A385A2-7F15-41C9-A268-243E635ACC89}"/>
              </a:ext>
            </a:extLst>
          </p:cNvPr>
          <p:cNvSpPr txBox="1"/>
          <p:nvPr/>
        </p:nvSpPr>
        <p:spPr>
          <a:xfrm>
            <a:off x="524107" y="390293"/>
            <a:ext cx="143850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de-DE" dirty="0"/>
          </a:p>
          <a:p>
            <a:endParaRPr lang="de-DE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2775" y="1431419"/>
            <a:ext cx="7886700" cy="3474410"/>
          </a:xfrm>
        </p:spPr>
        <p:txBody>
          <a:bodyPr>
            <a:normAutofit/>
          </a:bodyPr>
          <a:lstStyle/>
          <a:p>
            <a:pPr algn="ctr"/>
            <a:r>
              <a:rPr lang="de-DE" sz="2400" i="1" dirty="0">
                <a:solidFill>
                  <a:srgbClr val="11333C"/>
                </a:solidFill>
              </a:rPr>
              <a:t>„Es ist auch wichtig, wenn Menschen nicht das werden können, was sie werden wollen, werden sie auch psychisch krank. Dann erkranken sie an einer Hilflosigkeit.“ </a:t>
            </a:r>
            <a:r>
              <a:rPr lang="de-DE" sz="2000" i="1" dirty="0">
                <a:solidFill>
                  <a:srgbClr val="11333C"/>
                </a:solidFill>
              </a:rPr>
              <a:t>(M-1271-1272)</a:t>
            </a:r>
          </a:p>
          <a:p>
            <a:pPr algn="r"/>
            <a:endParaRPr lang="de-DE" sz="2000" dirty="0">
              <a:solidFill>
                <a:srgbClr val="11333C"/>
              </a:solidFill>
            </a:endParaRPr>
          </a:p>
          <a:p>
            <a:pPr algn="ctr"/>
            <a:r>
              <a:rPr lang="de-DE" sz="2400" b="1" dirty="0">
                <a:solidFill>
                  <a:srgbClr val="11333C"/>
                </a:solidFill>
              </a:rPr>
              <a:t>Wir wünschen</a:t>
            </a:r>
          </a:p>
          <a:p>
            <a:pPr algn="ctr"/>
            <a:r>
              <a:rPr lang="de-DE" sz="2400" b="1" dirty="0">
                <a:solidFill>
                  <a:srgbClr val="11333C"/>
                </a:solidFill>
              </a:rPr>
              <a:t>barrierefreie Arbeitsplätze für Alle!</a:t>
            </a:r>
          </a:p>
          <a:p>
            <a:pPr algn="ctr"/>
            <a:endParaRPr lang="de-DE" sz="2400" b="1" dirty="0">
              <a:solidFill>
                <a:srgbClr val="11333C"/>
              </a:solidFill>
            </a:endParaRP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8546E15E-618B-408C-A3B8-459A9676C373}"/>
              </a:ext>
            </a:extLst>
          </p:cNvPr>
          <p:cNvSpPr txBox="1"/>
          <p:nvPr/>
        </p:nvSpPr>
        <p:spPr>
          <a:xfrm>
            <a:off x="2409470" y="5725571"/>
            <a:ext cx="6723379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DE" sz="2300" b="1" dirty="0">
                <a:solidFill>
                  <a:schemeClr val="bg1"/>
                </a:solidFill>
              </a:rPr>
              <a:t>Kontakt:</a:t>
            </a:r>
          </a:p>
          <a:p>
            <a:pPr algn="r"/>
            <a:r>
              <a:rPr lang="de-DE" sz="2300" b="1" dirty="0">
                <a:solidFill>
                  <a:schemeClr val="bg1"/>
                </a:solidFill>
              </a:rPr>
              <a:t>azizekasberg@gmail.com</a:t>
            </a:r>
          </a:p>
          <a:p>
            <a:pPr algn="r"/>
            <a:r>
              <a:rPr lang="de-DE" sz="2300" b="1" dirty="0">
                <a:solidFill>
                  <a:schemeClr val="bg1"/>
                </a:solidFill>
              </a:rPr>
              <a:t>partizipativForschen@seeletrifftwelt.de</a:t>
            </a:r>
          </a:p>
          <a:p>
            <a:pPr algn="r"/>
            <a:endParaRPr lang="de-DE" sz="2300" dirty="0"/>
          </a:p>
        </p:txBody>
      </p:sp>
    </p:spTree>
    <p:extLst>
      <p:ext uri="{BB962C8B-B14F-4D97-AF65-F5344CB8AC3E}">
        <p14:creationId xmlns:p14="http://schemas.microsoft.com/office/powerpoint/2010/main" val="1121429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Person, Gebäude, draußen, Mann enthält.&#10;&#10;Automatisch generierte Beschreibung">
            <a:extLst>
              <a:ext uri="{FF2B5EF4-FFF2-40B4-BE49-F238E27FC236}">
                <a16:creationId xmlns:a16="http://schemas.microsoft.com/office/drawing/2014/main" id="{11D23E03-205B-4E01-BDD0-6EA100BF38E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62002"/>
            <a:ext cx="9153330" cy="6095998"/>
          </a:xfrm>
          <a:prstGeom prst="rect">
            <a:avLst/>
          </a:prstGeom>
        </p:spPr>
      </p:pic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ECE2FE8-F785-4F78-86F6-1B23D95ECAA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5130" y="190500"/>
            <a:ext cx="7053740" cy="1466848"/>
          </a:xfrm>
          <a:noFill/>
        </p:spPr>
        <p:txBody>
          <a:bodyPr>
            <a:noAutofit/>
          </a:bodyPr>
          <a:lstStyle/>
          <a:p>
            <a:pPr algn="ctr"/>
            <a:r>
              <a:rPr lang="de-DE" sz="4000" b="1" dirty="0">
                <a:solidFill>
                  <a:srgbClr val="11333C"/>
                </a:solidFill>
              </a:rPr>
              <a:t>Vielen Dank!</a:t>
            </a:r>
          </a:p>
          <a:p>
            <a:pPr algn="ctr"/>
            <a:endParaRPr lang="de-DE" sz="4000" b="1" dirty="0">
              <a:solidFill>
                <a:srgbClr val="11333C"/>
              </a:solidFill>
            </a:endParaRP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34608816-A95D-49AB-B53D-9B06C4129E4A}"/>
              </a:ext>
            </a:extLst>
          </p:cNvPr>
          <p:cNvSpPr/>
          <p:nvPr/>
        </p:nvSpPr>
        <p:spPr>
          <a:xfrm>
            <a:off x="660400" y="381000"/>
            <a:ext cx="1409700" cy="381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3474643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-Design-KK-Ne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nsolas-Verdana">
      <a:majorFont>
        <a:latin typeface="Consolas" panose="020B0609020204030204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Verdana" panose="020B060403050404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40110A36-4842-4859-AC36-8FFE0127A117}" vid="{FBD9A55C-0565-43CD-8248-4D386DC182EC}"/>
    </a:ext>
  </a:extLst>
</a:theme>
</file>

<file path=ppt/theme/theme2.xml><?xml version="1.0" encoding="utf-8"?>
<a:theme xmlns:a="http://schemas.openxmlformats.org/drawingml/2006/main" name="1_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onsolas-Verdana">
      <a:majorFont>
        <a:latin typeface="Consolas" panose="020B0609020204030204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Verdana" panose="020B060403050404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1" id="{40110A36-4842-4859-AC36-8FFE0127A117}" vid="{A83E35DD-7A36-44E2-A462-EFA943FAEA78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Vorlage-Design-KK-Neu</Template>
  <TotalTime>0</TotalTime>
  <Words>1024</Words>
  <Application>Microsoft Office PowerPoint</Application>
  <PresentationFormat>Bildschirmpräsentation (4:3)</PresentationFormat>
  <Paragraphs>215</Paragraphs>
  <Slides>18</Slides>
  <Notes>18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18</vt:i4>
      </vt:variant>
    </vt:vector>
  </HeadingPairs>
  <TitlesOfParts>
    <vt:vector size="25" baseType="lpstr">
      <vt:lpstr>Arial</vt:lpstr>
      <vt:lpstr>Calibri</vt:lpstr>
      <vt:lpstr>Comic Sans MS</vt:lpstr>
      <vt:lpstr>Segoe UI Symbol</vt:lpstr>
      <vt:lpstr>Verdana</vt:lpstr>
      <vt:lpstr>Vorlage-Design-KK-Neu</vt:lpstr>
      <vt:lpstr>1_Office</vt:lpstr>
      <vt:lpstr>Barrierefreie Arbeitsplätze  für Menschen mit  seelischen Behinderungen</vt:lpstr>
      <vt:lpstr>Gliederung</vt:lpstr>
      <vt:lpstr>Zugänglichkeit</vt:lpstr>
      <vt:lpstr>PowerPoint-Präsentation</vt:lpstr>
      <vt:lpstr>PowerPoint-Präsentation</vt:lpstr>
      <vt:lpstr>PowerPoint-Präsentation</vt:lpstr>
      <vt:lpstr>Wissenschaftliches Vorgehen</vt:lpstr>
      <vt:lpstr>Partizipation</vt:lpstr>
      <vt:lpstr>Ergebnisse</vt:lpstr>
      <vt:lpstr>Deduktive Oberkategorien</vt:lpstr>
      <vt:lpstr>Induktive Oberkategorien</vt:lpstr>
      <vt:lpstr>PowerPoint-Präsentation</vt:lpstr>
      <vt:lpstr>psychosoziales Unterstützungssystem</vt:lpstr>
      <vt:lpstr>Ergebnis-Zusammenfassung</vt:lpstr>
      <vt:lpstr>Limitationen</vt:lpstr>
      <vt:lpstr>Fazit</vt:lpstr>
      <vt:lpstr>PowerPoint-Präsentation</vt:lpstr>
      <vt:lpstr>PowerPoint-Präsentation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Thomas</dc:creator>
  <cp:lastModifiedBy>imew_mobil</cp:lastModifiedBy>
  <cp:revision>89</cp:revision>
  <cp:lastPrinted>2019-11-24T15:50:42Z</cp:lastPrinted>
  <dcterms:created xsi:type="dcterms:W3CDTF">2018-11-23T13:55:21Z</dcterms:created>
  <dcterms:modified xsi:type="dcterms:W3CDTF">2020-01-21T20:51:53Z</dcterms:modified>
</cp:coreProperties>
</file>